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147483346" r:id="rId2"/>
    <p:sldId id="2147483347" r:id="rId3"/>
    <p:sldId id="2147483348" r:id="rId4"/>
    <p:sldId id="2147483351" r:id="rId5"/>
    <p:sldId id="2147483349" r:id="rId6"/>
    <p:sldId id="2147374636" r:id="rId7"/>
    <p:sldId id="2147483350" r:id="rId8"/>
    <p:sldId id="2147483352" r:id="rId9"/>
    <p:sldId id="2147483353" r:id="rId10"/>
    <p:sldId id="2147483354" r:id="rId11"/>
    <p:sldId id="2147483355" r:id="rId12"/>
    <p:sldId id="2147483360" r:id="rId13"/>
    <p:sldId id="2147483357" r:id="rId14"/>
    <p:sldId id="2147483356" r:id="rId15"/>
    <p:sldId id="2147483358" r:id="rId16"/>
    <p:sldId id="2147483361" r:id="rId17"/>
    <p:sldId id="2147483359" r:id="rId18"/>
    <p:sldId id="2147483362" r:id="rId19"/>
    <p:sldId id="2147483363" r:id="rId20"/>
    <p:sldId id="2147483365" r:id="rId21"/>
    <p:sldId id="2147483366" r:id="rId22"/>
    <p:sldId id="2147483380" r:id="rId23"/>
    <p:sldId id="2147483368" r:id="rId24"/>
    <p:sldId id="2147483369" r:id="rId25"/>
    <p:sldId id="2147483370" r:id="rId26"/>
    <p:sldId id="2147483372" r:id="rId27"/>
    <p:sldId id="2147483371" r:id="rId28"/>
    <p:sldId id="2147483376" r:id="rId29"/>
    <p:sldId id="2147483377" r:id="rId30"/>
    <p:sldId id="2147483373" r:id="rId31"/>
    <p:sldId id="2147483374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68"/>
    <a:srgbClr val="E9C53F"/>
    <a:srgbClr val="FE6F3C"/>
    <a:srgbClr val="FEEC3C"/>
    <a:srgbClr val="FFF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D8687-F066-4DA0-8832-06C5B3E8BA39}" v="1" dt="2024-06-18T01:08:34.436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Hsu" userId="60d91a9c-a42c-4cc8-ad01-70c31ac073b3" providerId="ADAL" clId="{627D8687-F066-4DA0-8832-06C5B3E8BA39}"/>
    <pc:docChg chg="custSel delSld modSld modMainMaster">
      <pc:chgData name="Allen Hsu" userId="60d91a9c-a42c-4cc8-ad01-70c31ac073b3" providerId="ADAL" clId="{627D8687-F066-4DA0-8832-06C5B3E8BA39}" dt="2024-06-18T01:08:34.436" v="26"/>
      <pc:docMkLst>
        <pc:docMk/>
      </pc:docMkLst>
      <pc:sldChg chg="modSp mod">
        <pc:chgData name="Allen Hsu" userId="60d91a9c-a42c-4cc8-ad01-70c31ac073b3" providerId="ADAL" clId="{627D8687-F066-4DA0-8832-06C5B3E8BA39}" dt="2024-06-17T06:14:16.470" v="21" actId="20577"/>
        <pc:sldMkLst>
          <pc:docMk/>
          <pc:sldMk cId="3886263223" sldId="2147483346"/>
        </pc:sldMkLst>
        <pc:spChg chg="mod">
          <ac:chgData name="Allen Hsu" userId="60d91a9c-a42c-4cc8-ad01-70c31ac073b3" providerId="ADAL" clId="{627D8687-F066-4DA0-8832-06C5B3E8BA39}" dt="2024-06-17T06:14:16.470" v="21" actId="20577"/>
          <ac:spMkLst>
            <pc:docMk/>
            <pc:sldMk cId="3886263223" sldId="2147483346"/>
            <ac:spMk id="5" creationId="{356DA5A3-AC1B-D45B-EF06-ED34483530B7}"/>
          </ac:spMkLst>
        </pc:spChg>
      </pc:sldChg>
      <pc:sldChg chg="del">
        <pc:chgData name="Allen Hsu" userId="60d91a9c-a42c-4cc8-ad01-70c31ac073b3" providerId="ADAL" clId="{627D8687-F066-4DA0-8832-06C5B3E8BA39}" dt="2024-06-17T06:14:21.111" v="22" actId="47"/>
        <pc:sldMkLst>
          <pc:docMk/>
          <pc:sldMk cId="3268164921" sldId="2147483378"/>
        </pc:sldMkLst>
      </pc:sldChg>
      <pc:sldChg chg="del">
        <pc:chgData name="Allen Hsu" userId="60d91a9c-a42c-4cc8-ad01-70c31ac073b3" providerId="ADAL" clId="{627D8687-F066-4DA0-8832-06C5B3E8BA39}" dt="2024-06-17T06:16:52.736" v="24" actId="47"/>
        <pc:sldMkLst>
          <pc:docMk/>
          <pc:sldMk cId="3957350301" sldId="2147483379"/>
        </pc:sldMkLst>
      </pc:sldChg>
      <pc:sldChg chg="del">
        <pc:chgData name="Allen Hsu" userId="60d91a9c-a42c-4cc8-ad01-70c31ac073b3" providerId="ADAL" clId="{627D8687-F066-4DA0-8832-06C5B3E8BA39}" dt="2024-06-17T06:16:50.601" v="23" actId="47"/>
        <pc:sldMkLst>
          <pc:docMk/>
          <pc:sldMk cId="234247842" sldId="2147483381"/>
        </pc:sldMkLst>
      </pc:sldChg>
      <pc:sldMasterChg chg="delSp mod delSldLayout">
        <pc:chgData name="Allen Hsu" userId="60d91a9c-a42c-4cc8-ad01-70c31ac073b3" providerId="ADAL" clId="{627D8687-F066-4DA0-8832-06C5B3E8BA39}" dt="2024-06-18T01:08:34.436" v="26"/>
        <pc:sldMasterMkLst>
          <pc:docMk/>
          <pc:sldMasterMk cId="610005905" sldId="2147483660"/>
        </pc:sldMasterMkLst>
        <pc:spChg chg="del">
          <ac:chgData name="Allen Hsu" userId="60d91a9c-a42c-4cc8-ad01-70c31ac073b3" providerId="ADAL" clId="{627D8687-F066-4DA0-8832-06C5B3E8BA39}" dt="2024-06-18T01:08:34.436" v="26"/>
          <ac:spMkLst>
            <pc:docMk/>
            <pc:sldMasterMk cId="610005905" sldId="2147483660"/>
            <ac:spMk id="7" creationId="{CB5D914A-1AFA-2FA0-09FC-C3AC99C8A307}"/>
          </ac:spMkLst>
        </pc:spChg>
        <pc:sldLayoutChg chg="del">
          <pc:chgData name="Allen Hsu" userId="60d91a9c-a42c-4cc8-ad01-70c31ac073b3" providerId="ADAL" clId="{627D8687-F066-4DA0-8832-06C5B3E8BA39}" dt="2024-06-17T06:16:52.736" v="24" actId="47"/>
          <pc:sldLayoutMkLst>
            <pc:docMk/>
            <pc:sldMasterMk cId="610005905" sldId="2147483660"/>
            <pc:sldLayoutMk cId="1352635026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14EC7-44C7-435C-807D-38ACB8C47085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60CF9-765E-4FE7-AA0D-DB440E06E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D4E2DC8D-FDD0-0053-60D3-10628F577CDE}"/>
              </a:ext>
            </a:extLst>
          </p:cNvPr>
          <p:cNvSpPr/>
          <p:nvPr userDrawn="1"/>
        </p:nvSpPr>
        <p:spPr>
          <a:xfrm>
            <a:off x="0" y="0"/>
            <a:ext cx="121997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4800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版面配置區 10">
            <a:extLst>
              <a:ext uri="{FF2B5EF4-FFF2-40B4-BE49-F238E27FC236}">
                <a16:creationId xmlns:a16="http://schemas.microsoft.com/office/drawing/2014/main" id="{E368F0FE-253C-90A5-A274-21063F931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7"/>
            <a:ext cx="6913964" cy="608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Speaker Name Goes Here</a:t>
            </a:r>
            <a:endParaRPr kumimoji="1" lang="zh-TW" altLang="en-US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2951018"/>
            <a:ext cx="6889025" cy="691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0000" y="444652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0E67C480-1515-4254-9025-3853D21EC8D6}" type="datetime3">
              <a:rPr lang="en-US" altLang="zh-TW" smtClean="0"/>
              <a:pPr/>
              <a:t>18 June 2024</a:t>
            </a:fld>
            <a:endParaRPr lang="en-US"/>
          </a:p>
        </p:txBody>
      </p:sp>
      <p:pic>
        <p:nvPicPr>
          <p:cNvPr id="6" name="圖片 5" descr="一張含有 文字, 美工圖案 的圖片&#10;&#10;自動產生的描述">
            <a:extLst>
              <a:ext uri="{FF2B5EF4-FFF2-40B4-BE49-F238E27FC236}">
                <a16:creationId xmlns:a16="http://schemas.microsoft.com/office/drawing/2014/main" id="{D3350A7B-F384-FCEA-9CAE-654B1C209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89929E-7B3B-4CAD-8097-4AEA6F692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1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1BEC75-8B52-027A-FD55-3F4600A55A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372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18 June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26672422-0D34-2AAE-4ED8-C5DB7EBD39E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版面配置區 10">
            <a:extLst>
              <a:ext uri="{FF2B5EF4-FFF2-40B4-BE49-F238E27FC236}">
                <a16:creationId xmlns:a16="http://schemas.microsoft.com/office/drawing/2014/main" id="{E20FFCAE-BA9B-FEE3-6D64-0ADE006EB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F41BC64D-937F-2DEB-C573-833C893330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9391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EB752A-68CB-1832-F753-239CF34508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0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69E1B7-B26A-38EB-0464-723F146028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827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18 June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A61E049A-A96F-9580-8A79-71714D6E510F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版面配置區 10">
            <a:extLst>
              <a:ext uri="{FF2B5EF4-FFF2-40B4-BE49-F238E27FC236}">
                <a16:creationId xmlns:a16="http://schemas.microsoft.com/office/drawing/2014/main" id="{489DAF5B-4A0F-E7FE-A48A-5F6D3401F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BDFAE21A-FF23-10E9-39E7-04E915DAA0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pic>
        <p:nvPicPr>
          <p:cNvPr id="4" name="圖片 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734F5CBF-A67F-8710-5DBA-931808AF27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9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 sz="320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F8FC2-CDEE-AB07-373A-2CD934056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98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92874-CA3E-9B62-5994-E9A08DC3FB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92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chemeClr val="accent1">
                <a:alpha val="70000"/>
              </a:schemeClr>
            </a:gs>
            <a:gs pos="48000">
              <a:schemeClr val="accent2">
                <a:alpha val="70000"/>
              </a:schemeClr>
            </a:gs>
            <a:gs pos="100000">
              <a:schemeClr val="accent3">
                <a:alpha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10714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801" y="1400563"/>
            <a:ext cx="4600913" cy="1676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kumimoji="1" lang="en-US" altLang="zh-TW"/>
              <a:t>Thanks for Your Attention</a:t>
            </a:r>
            <a:endParaRPr kumimoji="1" lang="zh-TW" altLang="en-US"/>
          </a:p>
        </p:txBody>
      </p:sp>
      <p:pic>
        <p:nvPicPr>
          <p:cNvPr id="4" name="圖片 3" descr="一張含有 電子產品 的圖片&#10;&#10;自動產生的描述">
            <a:extLst>
              <a:ext uri="{FF2B5EF4-FFF2-40B4-BE49-F238E27FC236}">
                <a16:creationId xmlns:a16="http://schemas.microsoft.com/office/drawing/2014/main" id="{57D232CE-86CF-A1C9-7225-7C1A08746B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948" y="2108324"/>
            <a:ext cx="9499352" cy="47496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F2FB17-80FC-9F76-018F-865EF0FC5D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30" y="682172"/>
            <a:ext cx="3419054" cy="1650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1EDFAD7-715B-75D6-E6E1-4AC9187BE41D}"/>
              </a:ext>
            </a:extLst>
          </p:cNvPr>
          <p:cNvSpPr txBox="1"/>
          <p:nvPr userDrawn="1"/>
        </p:nvSpPr>
        <p:spPr>
          <a:xfrm>
            <a:off x="719091" y="6223247"/>
            <a:ext cx="3732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LEOTEK Electronics USA, LLC. | Leotek.com</a:t>
            </a:r>
            <a:endParaRPr lang="zh-TW" altLang="en-US" sz="1400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902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5900" y="2037377"/>
            <a:ext cx="6281199" cy="1007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3200" b="1" i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Agenda</a:t>
            </a:r>
            <a:endParaRPr lang="zh-TW" altLang="en-US"/>
          </a:p>
        </p:txBody>
      </p:sp>
      <p:sp>
        <p:nvSpPr>
          <p:cNvPr id="3" name="文字版面配置區 61">
            <a:extLst>
              <a:ext uri="{FF2B5EF4-FFF2-40B4-BE49-F238E27FC236}">
                <a16:creationId xmlns:a16="http://schemas.microsoft.com/office/drawing/2014/main" id="{7AD2A7E7-E50C-B7C4-460B-DFC324A33C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546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7EEBBB0-E979-2ECA-1F78-0ACFF1B7D243}"/>
              </a:ext>
            </a:extLst>
          </p:cNvPr>
          <p:cNvCxnSpPr>
            <a:cxnSpLocks/>
          </p:cNvCxnSpPr>
          <p:nvPr userDrawn="1"/>
        </p:nvCxnSpPr>
        <p:spPr>
          <a:xfrm>
            <a:off x="2946400" y="3425371"/>
            <a:ext cx="767261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版面配置區 61">
            <a:extLst>
              <a:ext uri="{FF2B5EF4-FFF2-40B4-BE49-F238E27FC236}">
                <a16:creationId xmlns:a16="http://schemas.microsoft.com/office/drawing/2014/main" id="{A42ECBFA-7CAA-4014-A791-201F33EF8B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18887" y="381063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文字版面配置區 61">
            <a:extLst>
              <a:ext uri="{FF2B5EF4-FFF2-40B4-BE49-F238E27FC236}">
                <a16:creationId xmlns:a16="http://schemas.microsoft.com/office/drawing/2014/main" id="{38F406E2-E66D-00E9-9BFE-C3C60CFF44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9546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3" name="文字版面配置區 61">
            <a:extLst>
              <a:ext uri="{FF2B5EF4-FFF2-40B4-BE49-F238E27FC236}">
                <a16:creationId xmlns:a16="http://schemas.microsoft.com/office/drawing/2014/main" id="{40CA2672-E5E8-B174-BD33-FEC8C190DD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618887" y="480631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23" name="文字版面配置區 61">
            <a:extLst>
              <a:ext uri="{FF2B5EF4-FFF2-40B4-BE49-F238E27FC236}">
                <a16:creationId xmlns:a16="http://schemas.microsoft.com/office/drawing/2014/main" id="{2AB58E88-4D77-A708-22B1-76B73C1B8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9546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4" name="文字版面配置區 61">
            <a:extLst>
              <a:ext uri="{FF2B5EF4-FFF2-40B4-BE49-F238E27FC236}">
                <a16:creationId xmlns:a16="http://schemas.microsoft.com/office/drawing/2014/main" id="{E71B1B26-1FE6-6963-85AA-6187F6A651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618887" y="578167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25" name="文字版面配置區 61">
            <a:extLst>
              <a:ext uri="{FF2B5EF4-FFF2-40B4-BE49-F238E27FC236}">
                <a16:creationId xmlns:a16="http://schemas.microsoft.com/office/drawing/2014/main" id="{39072B5B-8B35-F3E5-4DD1-8085BC9FECF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2418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6" name="文字版面配置區 61">
            <a:extLst>
              <a:ext uri="{FF2B5EF4-FFF2-40B4-BE49-F238E27FC236}">
                <a16:creationId xmlns:a16="http://schemas.microsoft.com/office/drawing/2014/main" id="{09F8FC40-C0A5-1AA2-1EAE-58E46B1717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47607" y="381063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4</a:t>
            </a:r>
            <a:endParaRPr lang="zh-TW" altLang="en-US"/>
          </a:p>
        </p:txBody>
      </p:sp>
      <p:sp>
        <p:nvSpPr>
          <p:cNvPr id="27" name="文字版面配置區 61">
            <a:extLst>
              <a:ext uri="{FF2B5EF4-FFF2-40B4-BE49-F238E27FC236}">
                <a16:creationId xmlns:a16="http://schemas.microsoft.com/office/drawing/2014/main" id="{D507110A-9A95-F20E-4159-D772652CAF6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2418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8" name="文字版面配置區 61">
            <a:extLst>
              <a:ext uri="{FF2B5EF4-FFF2-40B4-BE49-F238E27FC236}">
                <a16:creationId xmlns:a16="http://schemas.microsoft.com/office/drawing/2014/main" id="{1EC59672-D918-31D1-7ED0-C01FB4BA8B5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47607" y="480631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5</a:t>
            </a:r>
            <a:endParaRPr lang="zh-TW" altLang="en-US"/>
          </a:p>
        </p:txBody>
      </p:sp>
      <p:sp>
        <p:nvSpPr>
          <p:cNvPr id="29" name="文字版面配置區 61">
            <a:extLst>
              <a:ext uri="{FF2B5EF4-FFF2-40B4-BE49-F238E27FC236}">
                <a16:creationId xmlns:a16="http://schemas.microsoft.com/office/drawing/2014/main" id="{4A38ECA5-FC28-128E-9E61-140F639FF7B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2418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30" name="文字版面配置區 61">
            <a:extLst>
              <a:ext uri="{FF2B5EF4-FFF2-40B4-BE49-F238E27FC236}">
                <a16:creationId xmlns:a16="http://schemas.microsoft.com/office/drawing/2014/main" id="{2862DF12-0BA8-3886-2183-53FAE429482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47607" y="578167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6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38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2CBE26C0-8301-A6D6-4B39-51092A4201F0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版面配置區 10">
            <a:extLst>
              <a:ext uri="{FF2B5EF4-FFF2-40B4-BE49-F238E27FC236}">
                <a16:creationId xmlns:a16="http://schemas.microsoft.com/office/drawing/2014/main" id="{06F6EF63-A396-ED81-E81D-0077C7BF2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20" name="文字版面配置區 11">
            <a:extLst>
              <a:ext uri="{FF2B5EF4-FFF2-40B4-BE49-F238E27FC236}">
                <a16:creationId xmlns:a16="http://schemas.microsoft.com/office/drawing/2014/main" id="{5D29BB83-CE61-E891-19A5-807C04A1F6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pPr/>
              <a:t>18 June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F8F4A9-7F17-5BB7-8B81-6381A86585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8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716062-8426-1F6D-4C18-C4593EB38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1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9597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18 June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3" name="Straight Connector 13">
            <a:extLst>
              <a:ext uri="{FF2B5EF4-FFF2-40B4-BE49-F238E27FC236}">
                <a16:creationId xmlns:a16="http://schemas.microsoft.com/office/drawing/2014/main" id="{DE1E989A-C21F-D815-7304-8AE92060C704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標題版面配置區 10">
            <a:extLst>
              <a:ext uri="{FF2B5EF4-FFF2-40B4-BE49-F238E27FC236}">
                <a16:creationId xmlns:a16="http://schemas.microsoft.com/office/drawing/2014/main" id="{D1862A91-4F0D-DB71-D17C-EAC7DF4A7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8" name="文字版面配置區 11">
            <a:extLst>
              <a:ext uri="{FF2B5EF4-FFF2-40B4-BE49-F238E27FC236}">
                <a16:creationId xmlns:a16="http://schemas.microsoft.com/office/drawing/2014/main" id="{6259A965-6C30-810B-338E-90FF95DC06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3032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FC7DC7-BF85-94A5-9C3C-CD83B74C9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56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18 June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A0CF3B8-522E-ABCE-54A6-EF9AA07EFEA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版面配置區 10">
            <a:extLst>
              <a:ext uri="{FF2B5EF4-FFF2-40B4-BE49-F238E27FC236}">
                <a16:creationId xmlns:a16="http://schemas.microsoft.com/office/drawing/2014/main" id="{C2217335-DCD5-3D16-6120-2CC8FDD3D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11" name="文字版面配置區 11">
            <a:extLst>
              <a:ext uri="{FF2B5EF4-FFF2-40B4-BE49-F238E27FC236}">
                <a16:creationId xmlns:a16="http://schemas.microsoft.com/office/drawing/2014/main" id="{614CC118-5307-704E-6D8C-B6162E7D38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939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E9962-487E-438E-98C3-AD7498B74255}" type="datetime3">
              <a:rPr lang="en-US" altLang="zh-TW" smtClean="0"/>
              <a:t>18 June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liteon-my.sharepoint.com/:f:/p/allen_hsu/EjGWwDXiX5RNpvTzpqT0HFcBSG8saQURqBxQlEQYzp0CZg?e=2uLxug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liteon-my.sharepoint.com/:f:/p/allen_hsu/Eq_ZuF4neDtAhRAndUPOGHsBfR3U72bs4nx_EEODoiob6Q?e=sMz0aB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iteon-my.sharepoint.com/:f:/p/allen_hsu/EnPDoluJODBAiqbF01sPMIMBwVfO7ShZmuMyQeNS0NZs8g?e=Tfmk3Q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f:/p/allen_hsu/Eja_DEwG1nlMm_wlRQD_9QEB4H-aftba2Gyd8JPVPx8KgQ?e=nnjOKr" TargetMode="External"/><Relationship Id="rId2" Type="http://schemas.openxmlformats.org/officeDocument/2006/relationships/hyperlink" Target="https://liteon-my.sharepoint.com/:f:/p/allen_hsu/EtduwKwV1mJKk36cyWi9U2UBOGQR-Sb2lMmb4ggB8H1tew?e=sA7tK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f:/p/allen_hsu/ErJIUhcw659DsjZThKVtl1kBTrp0psqD3j7WNxVgn1y4pg?e=8sLhWF" TargetMode="External"/><Relationship Id="rId2" Type="http://schemas.openxmlformats.org/officeDocument/2006/relationships/hyperlink" Target="https://liteon-my.sharepoint.com/:f:/p/allen_hsu/Entga8NtRvxHoq4xAJ48nP0Bu0_pwqWVy47JpJOvhuClGQ?e=8UkuVO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f:/p/allen_hsu/Eqg6sAYcwpJFtuqTIIrW7csBNOIcpzdb1TWED1HJyg0eSg?e=497GRh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liteon-my.sharepoint.com/:f:/p/allen_hsu/EhYJl4hzoJRMgimWMECkZ-sBTB6OsxEzkcqHopBz4f0xhA?e=PxN5H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f:/p/allen_hsu/EmogImdrthJPjZFsU7UhtZMBycecSIkcSfD7a-dwNl9PzA?e=ayFEZc" TargetMode="External"/><Relationship Id="rId2" Type="http://schemas.openxmlformats.org/officeDocument/2006/relationships/hyperlink" Target="https://liteon-my.sharepoint.com/:f:/p/allen_hsu/EhenmZtbzbNImhf0rlImg18ByaYBVHeB53cNxkb4HoJrhQ?e=UiiW9d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f:/p/allen_hsu/EvW-T3bhqwFIsGkJ47A4WNMBf9vOJIUqvSuG9DVyjXWiRw?e=N9eahS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liteon-my.sharepoint.com/:f:/p/allen_hsu/EsOwGycf3V1Lksfk3jinFPIBw4Sf8ZI4-9NK_5OhBIdKkQ?e=Vagbv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f:/p/allen_hsu/Evwe9-0T3qVMu0Edaq2rh8YBzmM47Kb22jHdIyQV1umPTw?e=QLyXge" TargetMode="External"/><Relationship Id="rId2" Type="http://schemas.openxmlformats.org/officeDocument/2006/relationships/hyperlink" Target="https://liteon-my.sharepoint.com/:f:/p/allen_hsu/EvW-T3bhqwFIsGkJ47A4WNMBf9vOJIUqvSuG9DVyjXWiRw?e=N9eahS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liteon-my.sharepoint.com/:p:/p/allen_hsu/ETvx_BdW3HtOjN0-zijTXd8BjsjqI_rf46LnCvEZewyl-w?e=FjYRKw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s://liteon-my.sharepoint.com/:p:/p/allen_hsu/EUbb9sLztvxMk98JB8suN2QBAI2dPBwyfUA20zXuuYaYiw?e=VgsW66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liteon-my.sharepoint.com/:f:/p/allen_hsu/EniujI1Ahn5Mm6ulOsI04ysBE5AzAVp-Ec54LwPZMZbUIg?e=l4FYD7" TargetMode="External"/><Relationship Id="rId7" Type="http://schemas.openxmlformats.org/officeDocument/2006/relationships/image" Target="../media/image64.png"/><Relationship Id="rId2" Type="http://schemas.openxmlformats.org/officeDocument/2006/relationships/hyperlink" Target="https://liteon-my.sharepoint.com/:f:/p/allen_hsu/EndcUfb8HkpEq3909NmvkBsBa79n1IDJvzyl9oUvLG1M-g?e=Odo6ZI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hyperlink" Target="https://liteon-my.sharepoint.com/:f:/p/allen_hsu/Ej3mHXycq25GtDnAVJtZsBgBwHzh7eL5vMmMGHic-5eBjQ?e=gk3fbP" TargetMode="External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f:/p/allen_hsu/EpTs9QkKCO9IifEJpYJnUM8BOqzQINL8z-r2Uq8tYCbd9A?e=cesfsH" TargetMode="External"/><Relationship Id="rId2" Type="http://schemas.openxmlformats.org/officeDocument/2006/relationships/hyperlink" Target="https://www.advantech.com/zh-tw/resources/case-study/%E9%BC%8E%E6%BC%A2%E8%88%87%E8%81%B0%E6%B3%B0%E6%89%93%E9%80%A0ai%E6%99%BA%E6%85%A7%E4%BA%A4%E9%80%9A%E8%99%9F%E8%AA%8C-%E8%AE%93%E6%99%BA%E6%85%A7%E5%9F%8E%E5%B8%82%E6%95%88%E7%8E%87%E5%8F%88%E6%B8%9B%E7%A2%B3" TargetMode="Externa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liteon-my.sharepoint.com/:f:/p/allen_hsu/Eoii1hpcfwRNucyYRKYsulsBuKQVAE-ILDlFnN3rpjH_Yg?e=WUDbbG" TargetMode="External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liteon-my.sharepoint.com/:f:/p/allen_hsu/EiRaStZLJitDtxiiCFUiZCQBcC76Mi5BA1Em_3rCcXnogA?e=AHoZd8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x:/p/allen_hsu/Eae9b8r6v7pItVCOn4oHiesBUVE8tW2ByW4fPHmF1bLhxw?e=5khSwa" TargetMode="External"/><Relationship Id="rId2" Type="http://schemas.openxmlformats.org/officeDocument/2006/relationships/hyperlink" Target="https://liteon-my.sharepoint.com/:f:/p/allen_hsu/Eh8R7Pl7lHdHgndXHr-obI4Bz1Qr0QF8fyADL-R8Be3qww?e=bQqfQM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f:/p/allen_hsu/EgaE51uSUEhKrBRKA-zcGNoBE0evaOKo5mHNTnl-cJq4Pw?e=QQlPfh" TargetMode="External"/><Relationship Id="rId2" Type="http://schemas.openxmlformats.org/officeDocument/2006/relationships/hyperlink" Target="https://liteon-my.sharepoint.com/:f:/p/allen_hsu/Es_ECH-M3SBFqiBP6-UMQsoBixMSeUbEmvk4-yUYb5Gi2w?e=fsrJJ8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on-my.sharepoint.com/:f:/p/allen_hsu/Et30bWdVnkVImnF4EcLEjCQBeoxLA3b0H8o5xFT45aDwhA?e=p3cWFb" TargetMode="External"/><Relationship Id="rId2" Type="http://schemas.openxmlformats.org/officeDocument/2006/relationships/hyperlink" Target="https://liteon-my.sharepoint.com/:f:/p/allen_hsu/EiVH1MuFuw5NvZfflwS-dd4BnLQOaerMkqAALVwD-49e-g?e=IA8PnJ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liteon-my.sharepoint.com/:f:/p/allen_hsu/EpN0KcWlSKxAhY9P4yXGnOABKqw6onvQex0bJnV6x0HIyQ?e=6LcGh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C8FBC4-0D30-233D-EC71-6E860EB8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/>
              <a:t>ITS</a:t>
            </a:r>
            <a:r>
              <a:rPr lang="zh-TW" altLang="en-US" sz="2000"/>
              <a:t> </a:t>
            </a:r>
            <a:r>
              <a:rPr lang="en-US" altLang="zh-TW" sz="2000"/>
              <a:t>Information Gathering &amp; Product Development</a:t>
            </a:r>
            <a:br>
              <a:rPr lang="zh-TW" altLang="en-US" sz="2000"/>
            </a:b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56DA5A3-AC1B-D45B-EF06-ED3448353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ITS</a:t>
            </a:r>
            <a:r>
              <a:rPr lang="zh-TW" altLang="en-US" sz="3600" dirty="0"/>
              <a:t>資料統整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E96C8D0-E6BD-9E0F-A3F4-37A2521D10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9888" y="6492875"/>
            <a:ext cx="39211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90225-7458-4E5F-AFE5-E142CAAEBF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95979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5979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26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F67301E-3EDD-9276-F4F3-EBFBE9AD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E00F-EBF3-4491-8049-2B1D531B6CA1}" type="datetime3">
              <a:rPr lang="en-US" altLang="zh-TW" smtClean="0"/>
              <a:t>18 June 2024</a:t>
            </a:fld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D1EB49E-0357-D1B6-D7E7-E336A120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路口安全</a:t>
            </a:r>
            <a:br>
              <a:rPr lang="en-US" altLang="zh-TW"/>
            </a:br>
            <a:r>
              <a:rPr lang="zh-TW" altLang="en-US"/>
              <a:t>路口效率</a:t>
            </a:r>
            <a:br>
              <a:rPr lang="en-US" altLang="zh-TW"/>
            </a:br>
            <a:r>
              <a:rPr lang="zh-TW" altLang="en-US"/>
              <a:t>流量計算</a:t>
            </a:r>
            <a:br>
              <a:rPr lang="en-US" altLang="zh-TW"/>
            </a:br>
            <a:r>
              <a:rPr lang="zh-TW" altLang="en-US"/>
              <a:t>科技執法</a:t>
            </a:r>
            <a:br>
              <a:rPr lang="en-US" altLang="zh-TW"/>
            </a:br>
            <a:r>
              <a:rPr lang="zh-TW" altLang="en-US"/>
              <a:t>車聯網 </a:t>
            </a:r>
            <a:r>
              <a:rPr lang="en-US" altLang="zh-TW"/>
              <a:t>&amp; </a:t>
            </a:r>
            <a:r>
              <a:rPr lang="zh-TW" altLang="en-US"/>
              <a:t>自駕車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8FD8639-D9E4-AA10-D00A-A1792529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應用</a:t>
            </a:r>
          </a:p>
        </p:txBody>
      </p:sp>
    </p:spTree>
    <p:extLst>
      <p:ext uri="{BB962C8B-B14F-4D97-AF65-F5344CB8AC3E}">
        <p14:creationId xmlns:p14="http://schemas.microsoft.com/office/powerpoint/2010/main" val="345629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E93BE19-1F2B-EA69-2082-AA66C691DBB5}"/>
              </a:ext>
            </a:extLst>
          </p:cNvPr>
          <p:cNvSpPr txBox="1"/>
          <p:nvPr/>
        </p:nvSpPr>
        <p:spPr>
          <a:xfrm>
            <a:off x="5965785" y="1273215"/>
            <a:ext cx="2723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道路安全改善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實際安全改善措施</a:t>
            </a:r>
            <a:endParaRPr lang="en-US" altLang="zh-TW">
              <a:highlight>
                <a:srgbClr val="FFFF00"/>
              </a:highligh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971F04-3EE2-22FB-035C-75559ABB940B}"/>
              </a:ext>
            </a:extLst>
          </p:cNvPr>
          <p:cNvSpPr txBox="1"/>
          <p:nvPr/>
        </p:nvSpPr>
        <p:spPr>
          <a:xfrm>
            <a:off x="838200" y="1273215"/>
            <a:ext cx="391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交通危險因子研究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人因道路指引 </a:t>
            </a:r>
            <a:r>
              <a:rPr lang="en-US" altLang="zh-TW">
                <a:highlight>
                  <a:srgbClr val="FFFF00"/>
                </a:highlight>
              </a:rPr>
              <a:t>(National Academies)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疲勞駕駛偵測 </a:t>
            </a:r>
            <a:r>
              <a:rPr lang="en-US" altLang="zh-TW"/>
              <a:t>(</a:t>
            </a:r>
            <a:r>
              <a:rPr lang="zh-TW" altLang="en-US"/>
              <a:t>運研所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922E2AE-4B6E-3D88-68B0-9E5467AC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路口安全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9E26FE-B71F-E4C9-9CB0-7D835995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B9B825-43F4-5204-7140-EBC3AB16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421" y="2140506"/>
            <a:ext cx="5534379" cy="442421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A01C67D-D71A-CFAA-18EE-2BE4832ED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89908" y="2288878"/>
            <a:ext cx="2535543" cy="37898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3A203D-77FF-6773-E051-FD895BFB0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15156" y="2288878"/>
            <a:ext cx="2544601" cy="32385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93A788D-A8BC-31E4-85FC-2BAD7A5D8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54365" y="5687610"/>
            <a:ext cx="2544601" cy="78233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CFB8CE-8FE5-A4FD-FAF6-C32DB9F3A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36" y="2399239"/>
            <a:ext cx="4937806" cy="3906747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F42BE48-F47E-414D-1E13-34A27232B134}"/>
              </a:ext>
            </a:extLst>
          </p:cNvPr>
          <p:cNvSpPr/>
          <p:nvPr/>
        </p:nvSpPr>
        <p:spPr>
          <a:xfrm>
            <a:off x="1325990" y="4452928"/>
            <a:ext cx="3803058" cy="794582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駕駛人、車輛、環境因素綜合造成駕駛行為及結果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E3DE30CC-C628-A396-EBDD-C419DD5AD183}"/>
              </a:ext>
            </a:extLst>
          </p:cNvPr>
          <p:cNvSpPr/>
          <p:nvPr/>
        </p:nvSpPr>
        <p:spPr>
          <a:xfrm>
            <a:off x="838200" y="4647662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96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8F3FEBE-08F7-B06F-C492-CECE84FB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路口安全案例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C5E0A6-018F-8B1E-D3A3-06D58481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8379C3-F169-B0F7-F7A3-23E21AE01CCB}"/>
              </a:ext>
            </a:extLst>
          </p:cNvPr>
          <p:cNvSpPr/>
          <p:nvPr/>
        </p:nvSpPr>
        <p:spPr>
          <a:xfrm>
            <a:off x="376516" y="1144588"/>
            <a:ext cx="5719481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應用案例：號誌化路口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國內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)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8393F0-0C46-4685-B6C8-D19D078ED197}"/>
              </a:ext>
            </a:extLst>
          </p:cNvPr>
          <p:cNvSpPr/>
          <p:nvPr/>
        </p:nvSpPr>
        <p:spPr>
          <a:xfrm>
            <a:off x="370866" y="1655577"/>
            <a:ext cx="4309241" cy="28330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台南市單一路口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相關單位：台南市交通局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技術應用：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以行人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地崁燈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、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行人號誌輔助屏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（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VMS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）及智慧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有聲號誌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提醒應依行人號誌燈號穿越馬路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CCTV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搭載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AI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智慧科技，即時偵測中山路機車逆行、汽機車闖紅燈及跨越停止線等違規行為，進行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科技執法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效益：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降低路口違規事件，增加安全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CB94965-A596-3E4B-91DD-A6C83BD1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406" y="1655577"/>
            <a:ext cx="1354594" cy="24115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47D886-BF1F-6B57-1CAC-D219155AA8A2}"/>
              </a:ext>
            </a:extLst>
          </p:cNvPr>
          <p:cNvSpPr/>
          <p:nvPr/>
        </p:nvSpPr>
        <p:spPr>
          <a:xfrm>
            <a:off x="4741406" y="4058340"/>
            <a:ext cx="1354594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科技執法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41036D-CFEA-B41D-DCBA-C80F00D2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66" y="4521655"/>
            <a:ext cx="2603562" cy="17370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20F912-4E7E-BB15-588C-A246B05BE4B9}"/>
              </a:ext>
            </a:extLst>
          </p:cNvPr>
          <p:cNvSpPr/>
          <p:nvPr/>
        </p:nvSpPr>
        <p:spPr>
          <a:xfrm>
            <a:off x="370865" y="5917033"/>
            <a:ext cx="2603561" cy="43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VMS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違規告警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1F04D4-EFA6-AAB0-3C2F-2618B347B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92"/>
          <a:stretch/>
        </p:blipFill>
        <p:spPr>
          <a:xfrm>
            <a:off x="3058215" y="4521655"/>
            <a:ext cx="3037785" cy="16238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4408557-70AA-5260-1ECD-2D2A191DA987}"/>
              </a:ext>
            </a:extLst>
          </p:cNvPr>
          <p:cNvSpPr/>
          <p:nvPr/>
        </p:nvSpPr>
        <p:spPr>
          <a:xfrm>
            <a:off x="3058213" y="5917033"/>
            <a:ext cx="3037785" cy="43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行人號誌地崁燈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FD33A9-E04D-4C92-9019-65C03FBE3ACB}"/>
              </a:ext>
            </a:extLst>
          </p:cNvPr>
          <p:cNvSpPr/>
          <p:nvPr/>
        </p:nvSpPr>
        <p:spPr>
          <a:xfrm>
            <a:off x="6211259" y="1144588"/>
            <a:ext cx="5317891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應用案例：無號誌路口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國內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)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C183F06-FD2D-2473-4D61-4A6772B24E1C}"/>
              </a:ext>
            </a:extLst>
          </p:cNvPr>
          <p:cNvSpPr/>
          <p:nvPr/>
        </p:nvSpPr>
        <p:spPr>
          <a:xfrm>
            <a:off x="6211260" y="1655577"/>
            <a:ext cx="5322382" cy="28330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台中市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5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處無號誌路口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相關單位：台中市交通局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技術應用：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裝設能經面板顯示「側向來車、小心行駛」文字訊息的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智慧路標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只要有移動車輛即會依各路段車速設計幹道偵測距離，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雷達偵測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後將訊息傳至支道的警示面板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效益：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優先於無號誌、視距不良、路寬較窄或事故數較多路口設置，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增加安全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ADC24CE-F332-6F6D-B35A-304C2B6382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915"/>
          <a:stretch/>
        </p:blipFill>
        <p:spPr>
          <a:xfrm>
            <a:off x="6211259" y="4521655"/>
            <a:ext cx="2603562" cy="157974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6073A58-9EB5-B0F9-E777-971E1EF6C3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060"/>
          <a:stretch/>
        </p:blipFill>
        <p:spPr>
          <a:xfrm>
            <a:off x="8930080" y="4522523"/>
            <a:ext cx="2603562" cy="15788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877711B-D571-75B9-37DC-2541DF33BA7E}"/>
              </a:ext>
            </a:extLst>
          </p:cNvPr>
          <p:cNvSpPr/>
          <p:nvPr/>
        </p:nvSpPr>
        <p:spPr>
          <a:xfrm>
            <a:off x="6206769" y="5917033"/>
            <a:ext cx="5322382" cy="43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視距不佳、易肇事路口裝設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VMS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加強預警告知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BA3DFC-BE82-4FC8-005A-0611D62208FD}"/>
              </a:ext>
            </a:extLst>
          </p:cNvPr>
          <p:cNvSpPr/>
          <p:nvPr/>
        </p:nvSpPr>
        <p:spPr>
          <a:xfrm>
            <a:off x="959224" y="6400800"/>
            <a:ext cx="10488698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>
                <a:solidFill>
                  <a:schemeClr val="tx1"/>
                </a:solidFill>
              </a:rPr>
              <a:t>ATIS</a:t>
            </a:r>
            <a:r>
              <a:rPr lang="zh-TW" altLang="en-US" b="1">
                <a:solidFill>
                  <a:schemeClr val="tx1"/>
                </a:solidFill>
              </a:rPr>
              <a:t>：整合智慧感測器及路側資訊提供設備，加強預警、降低違規，提升道路安全</a:t>
            </a:r>
          </a:p>
        </p:txBody>
      </p:sp>
    </p:spTree>
    <p:extLst>
      <p:ext uri="{BB962C8B-B14F-4D97-AF65-F5344CB8AC3E}">
        <p14:creationId xmlns:p14="http://schemas.microsoft.com/office/powerpoint/2010/main" val="3233095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F7E677A-E0AE-55CC-A572-D47752FB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路口效率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AC12D4-18D8-8D34-3A2D-A575BC83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052568-1708-E5FD-946B-AC586DAA3C57}"/>
              </a:ext>
            </a:extLst>
          </p:cNvPr>
          <p:cNvSpPr/>
          <p:nvPr/>
        </p:nvSpPr>
        <p:spPr>
          <a:xfrm>
            <a:off x="959224" y="1655577"/>
            <a:ext cx="4787152" cy="23145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竹北交流道周邊智慧交通理控制系統建置計畫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地點：竹北交流道周邊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23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處路口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時間：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2022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年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11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月完成建置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應用技術：車流偵測設備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(AI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攝影機、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eTag)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、區域動態號控、替代道路資訊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參與單位：竹北交旅處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痛點：通勤尖峰時段交通量大造成匝道回堵、警員不了解其他路口交通狀況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效益：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減少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18%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通勤時間、節省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1/3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警力配置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32D87F-4373-1CDA-E07E-585BBB029A97}"/>
              </a:ext>
            </a:extLst>
          </p:cNvPr>
          <p:cNvSpPr/>
          <p:nvPr/>
        </p:nvSpPr>
        <p:spPr>
          <a:xfrm>
            <a:off x="959224" y="1144588"/>
            <a:ext cx="4787152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應用案例：動態號誌控制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國內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)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7FB94F-5977-1827-A663-853DD497257A}"/>
              </a:ext>
            </a:extLst>
          </p:cNvPr>
          <p:cNvSpPr/>
          <p:nvPr/>
        </p:nvSpPr>
        <p:spPr>
          <a:xfrm>
            <a:off x="6096000" y="1144588"/>
            <a:ext cx="5351922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應用案例：動態號誌控制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國際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)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FEF37F-F785-38C2-44BE-D399E1989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829"/>
          <a:stretch/>
        </p:blipFill>
        <p:spPr>
          <a:xfrm>
            <a:off x="959224" y="4049426"/>
            <a:ext cx="2420470" cy="1834189"/>
          </a:xfrm>
          <a:prstGeom prst="rect">
            <a:avLst/>
          </a:prstGeom>
          <a:noFill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1D2ECAE-BCCB-564A-5328-C5356B53485E}"/>
              </a:ext>
            </a:extLst>
          </p:cNvPr>
          <p:cNvSpPr/>
          <p:nvPr/>
        </p:nvSpPr>
        <p:spPr>
          <a:xfrm>
            <a:off x="959224" y="5883615"/>
            <a:ext cx="2420470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AI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攝影機辨識車流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D06AA5B-E20B-476B-FE64-A48F8A3C83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671" y="4049426"/>
            <a:ext cx="2106706" cy="1833059"/>
          </a:xfrm>
          <a:prstGeom prst="rect">
            <a:avLst/>
          </a:prstGeom>
          <a:noFill/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E280D4-B1DB-F2DE-A0F2-F517689DB7FA}"/>
              </a:ext>
            </a:extLst>
          </p:cNvPr>
          <p:cNvSpPr/>
          <p:nvPr/>
        </p:nvSpPr>
        <p:spPr>
          <a:xfrm>
            <a:off x="3639670" y="5883615"/>
            <a:ext cx="2106706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eTag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偵測旅行時間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8736D9-374A-3B34-0061-DDC438E7CE46}"/>
              </a:ext>
            </a:extLst>
          </p:cNvPr>
          <p:cNvSpPr/>
          <p:nvPr/>
        </p:nvSpPr>
        <p:spPr>
          <a:xfrm>
            <a:off x="6096000" y="1655577"/>
            <a:ext cx="5351922" cy="23145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Varazdin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, Croatia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地點：克羅埃西亞</a:t>
            </a:r>
            <a:r>
              <a:rPr kumimoji="0" lang="en-US" altLang="zh-TW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Varazdin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城市之單一十字路口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時間：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應用技術：車流偵測設備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(AI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攝影機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)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，偵測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70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公尺外之車輛，依據車流量調整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4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個方向的紅綠燈時間配置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參與單位：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Traf Signal, Data From Sky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痛點：周邊有高速公路、賣場及工業區，交通量大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效益：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路口交通量增加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30%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468323A-BB9B-75EB-A9F9-B4D6E56BFD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29" r="8393"/>
          <a:stretch/>
        </p:blipFill>
        <p:spPr>
          <a:xfrm>
            <a:off x="6095997" y="4049426"/>
            <a:ext cx="2635622" cy="1833058"/>
          </a:xfrm>
          <a:prstGeom prst="rect">
            <a:avLst/>
          </a:prstGeom>
          <a:noFill/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77F30F9-231F-C8FB-A62D-DB78CF99B315}"/>
              </a:ext>
            </a:extLst>
          </p:cNvPr>
          <p:cNvSpPr/>
          <p:nvPr/>
        </p:nvSpPr>
        <p:spPr>
          <a:xfrm>
            <a:off x="6095998" y="5883615"/>
            <a:ext cx="2635621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攝影機架設在號誌燈旁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5D4CD33-9608-9194-872B-E94BFC59555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9131" y="4050799"/>
            <a:ext cx="2628791" cy="183168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CF49C8F-4ECE-6B88-251A-7D799E7DB837}"/>
              </a:ext>
            </a:extLst>
          </p:cNvPr>
          <p:cNvSpPr/>
          <p:nvPr/>
        </p:nvSpPr>
        <p:spPr>
          <a:xfrm>
            <a:off x="8812301" y="5883615"/>
            <a:ext cx="2635621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建置系統之路口樣態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624BE7-FB1A-AFFD-CDAA-2C4007823491}"/>
              </a:ext>
            </a:extLst>
          </p:cNvPr>
          <p:cNvSpPr/>
          <p:nvPr/>
        </p:nvSpPr>
        <p:spPr>
          <a:xfrm>
            <a:off x="959224" y="6400800"/>
            <a:ext cx="10488698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>
                <a:solidFill>
                  <a:schemeClr val="tx1"/>
                </a:solidFill>
              </a:rPr>
              <a:t>ATMS</a:t>
            </a:r>
            <a:r>
              <a:rPr lang="zh-TW" altLang="en-US" b="1">
                <a:solidFill>
                  <a:schemeClr val="tx1"/>
                </a:solidFill>
              </a:rPr>
              <a:t>：整合智慧感測器及交控設備依據即時車流調變，降低旅行時間、增加車流順暢並降低人力使用</a:t>
            </a:r>
          </a:p>
        </p:txBody>
      </p:sp>
    </p:spTree>
    <p:extLst>
      <p:ext uri="{BB962C8B-B14F-4D97-AF65-F5344CB8AC3E}">
        <p14:creationId xmlns:p14="http://schemas.microsoft.com/office/powerpoint/2010/main" val="129014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5D34818-A124-9529-2C7F-12ECB948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流量計算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B66C9-A7D2-3D4F-9A4A-4DDE45D7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D1826A-6095-7B3A-29FF-28BAF6DBEE38}"/>
              </a:ext>
            </a:extLst>
          </p:cNvPr>
          <p:cNvSpPr txBox="1"/>
          <p:nvPr/>
        </p:nvSpPr>
        <p:spPr>
          <a:xfrm>
            <a:off x="838200" y="1273215"/>
            <a:ext cx="4949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/>
              <a:t>美國</a:t>
            </a:r>
            <a:r>
              <a:rPr lang="en-US" altLang="zh-TW" sz="2400" b="1"/>
              <a:t>Highway Performance Monitoring System (FHWA)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定義每年蒐集道路資料範疇</a:t>
            </a:r>
            <a:endParaRPr lang="en-US" altLang="zh-TW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資料內容及格式說明</a:t>
            </a:r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3161A2A-8440-C619-1298-A2D952A0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81" y="464862"/>
            <a:ext cx="5446716" cy="33104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06EDE6-8219-669F-6C93-B9BA0B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9196"/>
            <a:ext cx="6858965" cy="3093942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F44F1BC-F5B4-B0B1-794B-4EEDA7C04B5B}"/>
              </a:ext>
            </a:extLst>
          </p:cNvPr>
          <p:cNvSpPr/>
          <p:nvPr/>
        </p:nvSpPr>
        <p:spPr>
          <a:xfrm>
            <a:off x="8399914" y="5598556"/>
            <a:ext cx="2037144" cy="794582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應上繳聯邦資料類型及細緻程度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7F22918-F9FE-6F98-22F5-CD1137E253A8}"/>
              </a:ext>
            </a:extLst>
          </p:cNvPr>
          <p:cNvSpPr/>
          <p:nvPr/>
        </p:nvSpPr>
        <p:spPr>
          <a:xfrm>
            <a:off x="8578219" y="4226106"/>
            <a:ext cx="2168324" cy="794582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州級權責架構建議及資料上繳流程</a:t>
            </a: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22C4563-8289-270C-BD7F-2B669CBDFE1B}"/>
              </a:ext>
            </a:extLst>
          </p:cNvPr>
          <p:cNvSpPr/>
          <p:nvPr/>
        </p:nvSpPr>
        <p:spPr>
          <a:xfrm>
            <a:off x="7912124" y="5793290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86392E26-9104-DACF-10F2-441F94A7D5C5}"/>
              </a:ext>
            </a:extLst>
          </p:cNvPr>
          <p:cNvSpPr/>
          <p:nvPr/>
        </p:nvSpPr>
        <p:spPr>
          <a:xfrm rot="5400000">
            <a:off x="9465611" y="3769527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33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F7E677A-E0AE-55CC-A572-D47752FB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科技執法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AC12D4-18D8-8D34-3A2D-A575BC83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0BA248-C5C2-2C23-9C1A-0A6239A5D9D4}"/>
              </a:ext>
            </a:extLst>
          </p:cNvPr>
          <p:cNvSpPr/>
          <p:nvPr/>
        </p:nvSpPr>
        <p:spPr>
          <a:xfrm>
            <a:off x="376517" y="1144588"/>
            <a:ext cx="5580103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應用案例：國內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8039BA-6542-4EF7-46C0-3D5EF3274108}"/>
              </a:ext>
            </a:extLst>
          </p:cNvPr>
          <p:cNvSpPr/>
          <p:nvPr/>
        </p:nvSpPr>
        <p:spPr>
          <a:xfrm>
            <a:off x="6096000" y="1144588"/>
            <a:ext cx="5965342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應用案例：國際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5EFBA-CCB2-DF77-082C-B7018A06C94C}"/>
              </a:ext>
            </a:extLst>
          </p:cNvPr>
          <p:cNvSpPr/>
          <p:nvPr/>
        </p:nvSpPr>
        <p:spPr>
          <a:xfrm>
            <a:off x="6096000" y="1655578"/>
            <a:ext cx="3779520" cy="19294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英國倫敦低碳排區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(ULEZ)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執法：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利用攝影機進行車牌辨識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結合資料庫比對進入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ULEZ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之車輛是否需收費、需收多少費用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F767B6-07DE-8A39-D7BE-8159E3EA25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8876" y="1655577"/>
            <a:ext cx="2062466" cy="16735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E1B66E5-999A-118A-3A98-F1F12D9FBFF0}"/>
              </a:ext>
            </a:extLst>
          </p:cNvPr>
          <p:cNvSpPr/>
          <p:nvPr/>
        </p:nvSpPr>
        <p:spPr>
          <a:xfrm>
            <a:off x="376518" y="3933699"/>
            <a:ext cx="3756211" cy="10471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區間測速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於偵測路段起迄點架設車輛辨識設備，量測通過路段時間算出平均速率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全台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52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處設置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E37CCB-B2EC-EBA7-94F9-6B218D907FB9}"/>
              </a:ext>
            </a:extLst>
          </p:cNvPr>
          <p:cNvSpPr/>
          <p:nvPr/>
        </p:nvSpPr>
        <p:spPr>
          <a:xfrm>
            <a:off x="376518" y="2321244"/>
            <a:ext cx="3756211" cy="6124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停字未停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高雄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6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處設置、嘉義市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…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C92251-AB62-1A35-32D2-4D58D5ABD6D6}"/>
              </a:ext>
            </a:extLst>
          </p:cNvPr>
          <p:cNvSpPr/>
          <p:nvPr/>
        </p:nvSpPr>
        <p:spPr>
          <a:xfrm>
            <a:off x="376518" y="1637862"/>
            <a:ext cx="3756211" cy="6124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違規停車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設置於車站、醫院等易違停場域周邊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132820-0DA7-97EF-0501-ABA30E34555D}"/>
              </a:ext>
            </a:extLst>
          </p:cNvPr>
          <p:cNvSpPr/>
          <p:nvPr/>
        </p:nvSpPr>
        <p:spPr>
          <a:xfrm>
            <a:off x="376518" y="3004626"/>
            <a:ext cx="3756211" cy="8631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路口多功能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闖紅燈、佔用機車停等區、不依標誌或標線行駛、機車未依規定兩段式左轉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B49216D-B63D-9EA7-FB37-00208A05DC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15" t="9605" r="18056" b="20622"/>
          <a:stretch/>
        </p:blipFill>
        <p:spPr>
          <a:xfrm>
            <a:off x="4261868" y="1638881"/>
            <a:ext cx="1694753" cy="157814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8323C76-3747-5BF2-5A3A-0DD821AAC728}"/>
              </a:ext>
            </a:extLst>
          </p:cNvPr>
          <p:cNvSpPr/>
          <p:nvPr/>
        </p:nvSpPr>
        <p:spPr>
          <a:xfrm>
            <a:off x="376518" y="5051719"/>
            <a:ext cx="3756211" cy="604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車種偵測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大型車輛進入不可進入道路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BD94CC-327E-7FA4-9DC8-E723FF45A569}"/>
              </a:ext>
            </a:extLst>
          </p:cNvPr>
          <p:cNvSpPr/>
          <p:nvPr/>
        </p:nvSpPr>
        <p:spPr>
          <a:xfrm>
            <a:off x="376518" y="5726856"/>
            <a:ext cx="3756211" cy="6042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噪音偵測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偵測高分貝噪音車輛，由環保署執掌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68A5BD-4690-6957-C2E9-3BB69E604CF7}"/>
              </a:ext>
            </a:extLst>
          </p:cNvPr>
          <p:cNvSpPr/>
          <p:nvPr/>
        </p:nvSpPr>
        <p:spPr>
          <a:xfrm>
            <a:off x="4261868" y="3217024"/>
            <a:ext cx="1694753" cy="294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違規停車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BB9F984-314D-7FCC-68F8-E5F4BA0452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868" y="4857322"/>
            <a:ext cx="1694754" cy="137266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E97D9A8-2C53-5895-8F02-9F9602D26EE0}"/>
              </a:ext>
            </a:extLst>
          </p:cNvPr>
          <p:cNvSpPr/>
          <p:nvPr/>
        </p:nvSpPr>
        <p:spPr>
          <a:xfrm>
            <a:off x="4261868" y="6036857"/>
            <a:ext cx="1694753" cy="294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車種偵測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6CE67FD-2737-8852-4285-869981C0071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867" y="3528191"/>
            <a:ext cx="1694754" cy="101713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32BF3A7-70CA-4B4E-3334-6D3C06C13717}"/>
              </a:ext>
            </a:extLst>
          </p:cNvPr>
          <p:cNvSpPr/>
          <p:nvPr/>
        </p:nvSpPr>
        <p:spPr>
          <a:xfrm>
            <a:off x="4261868" y="4543971"/>
            <a:ext cx="1694753" cy="2942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路口多功能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4DFBC59-2E01-B15D-C332-A5FF18A8C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8876" y="3904557"/>
            <a:ext cx="2062466" cy="154685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C8CCFDC-CFE5-EEE3-377E-3A93F96F5024}"/>
              </a:ext>
            </a:extLst>
          </p:cNvPr>
          <p:cNvSpPr/>
          <p:nvPr/>
        </p:nvSpPr>
        <p:spPr>
          <a:xfrm>
            <a:off x="9998876" y="5440814"/>
            <a:ext cx="2062466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澳洲分心執法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5B72AF-D7BC-178E-76B0-275A66A76532}"/>
              </a:ext>
            </a:extLst>
          </p:cNvPr>
          <p:cNvSpPr/>
          <p:nvPr/>
        </p:nvSpPr>
        <p:spPr>
          <a:xfrm>
            <a:off x="6096000" y="3623539"/>
            <a:ext cx="3779520" cy="22502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澳洲維多利亞省分心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(distracted)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執法：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參與單位：</a:t>
            </a:r>
            <a:r>
              <a:rPr kumimoji="0" lang="en-US" altLang="zh-TW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Jenoptik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, </a:t>
            </a:r>
            <a:r>
              <a:rPr kumimoji="0" lang="en-US" altLang="zh-TW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StarTraq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, 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維多利亞省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移動式設備裝設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2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個攝影機及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1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個紅外線攝影機，結合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AI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軟體偵測駕駛使用手機及未繫安全帶之行為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7/1-12/30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偵測到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16,499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位駕駛及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6,375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位乘客未繫安全帶、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30,231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件駕駛使用手機情事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501A5A2-9D30-0D36-B2D7-62E38709D387}"/>
              </a:ext>
            </a:extLst>
          </p:cNvPr>
          <p:cNvSpPr/>
          <p:nvPr/>
        </p:nvSpPr>
        <p:spPr>
          <a:xfrm>
            <a:off x="959224" y="6400800"/>
            <a:ext cx="10488698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>
                <a:solidFill>
                  <a:schemeClr val="tx1"/>
                </a:solidFill>
              </a:rPr>
              <a:t>科技執法：結合智慧感測器及資料庫比對進行執法，增加道路安全或達節能減碳之目的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7361F09-A98C-9474-2FAA-4D97BC8BF678}"/>
              </a:ext>
            </a:extLst>
          </p:cNvPr>
          <p:cNvSpPr/>
          <p:nvPr/>
        </p:nvSpPr>
        <p:spPr>
          <a:xfrm>
            <a:off x="9998876" y="3150440"/>
            <a:ext cx="2062466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ULEZ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攝影機分布位置</a:t>
            </a:r>
          </a:p>
        </p:txBody>
      </p:sp>
    </p:spTree>
    <p:extLst>
      <p:ext uri="{BB962C8B-B14F-4D97-AF65-F5344CB8AC3E}">
        <p14:creationId xmlns:p14="http://schemas.microsoft.com/office/powerpoint/2010/main" val="186801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A92C4E-7D29-14EF-7525-C682EDF2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車聯網 </a:t>
            </a:r>
            <a:r>
              <a:rPr lang="en-US" altLang="zh-TW"/>
              <a:t>&amp; </a:t>
            </a:r>
            <a:r>
              <a:rPr lang="zh-TW" altLang="en-US"/>
              <a:t>自駕車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277375-A1EB-A0C0-F6C1-279EEDBD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42287E-FB74-899A-B216-27A90A5454A3}"/>
              </a:ext>
            </a:extLst>
          </p:cNvPr>
          <p:cNvSpPr txBox="1"/>
          <p:nvPr/>
        </p:nvSpPr>
        <p:spPr>
          <a:xfrm>
            <a:off x="5965785" y="1273215"/>
            <a:ext cx="2108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落地應用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歐盟試驗計畫</a:t>
            </a:r>
            <a:endParaRPr lang="en-US" altLang="zh-TW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淡海場域</a:t>
            </a:r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25166E-CA50-9B8E-2EE0-14D5FE0E55BD}"/>
              </a:ext>
            </a:extLst>
          </p:cNvPr>
          <p:cNvSpPr txBox="1"/>
          <p:nvPr/>
        </p:nvSpPr>
        <p:spPr>
          <a:xfrm>
            <a:off x="838200" y="1273215"/>
            <a:ext cx="2108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規劃構想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弱勢用路人保護</a:t>
            </a:r>
            <a:endParaRPr lang="en-US" altLang="zh-TW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優先號誌</a:t>
            </a:r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86EE96-06A9-60EB-E2C4-D955918BA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25850"/>
            <a:ext cx="4986762" cy="346764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AB8F9BA-B1BA-A0B3-11A2-1EF093A5E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040" y="2288878"/>
            <a:ext cx="4841292" cy="42955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436831-C178-90EE-1206-9E56218CC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921360"/>
            <a:ext cx="12192000" cy="29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95DB41-82DF-1130-0E2B-14D180FF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車聯網 </a:t>
            </a:r>
            <a:r>
              <a:rPr lang="en-US" altLang="zh-TW"/>
              <a:t>&amp;</a:t>
            </a:r>
            <a:r>
              <a:rPr lang="zh-TW" altLang="en-US"/>
              <a:t> 自駕車案例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360255-63C5-2A81-C74C-990E780F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D41B4E-B71F-DE3A-5723-E678B215A0E6}"/>
              </a:ext>
            </a:extLst>
          </p:cNvPr>
          <p:cNvSpPr/>
          <p:nvPr/>
        </p:nvSpPr>
        <p:spPr>
          <a:xfrm>
            <a:off x="779928" y="1144588"/>
            <a:ext cx="5316072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應用案例：自駕車、交通管理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國際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)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11AC1D-586E-A958-1D63-7206342B1197}"/>
              </a:ext>
            </a:extLst>
          </p:cNvPr>
          <p:cNvSpPr/>
          <p:nvPr/>
        </p:nvSpPr>
        <p:spPr>
          <a:xfrm>
            <a:off x="779927" y="1641393"/>
            <a:ext cx="5316073" cy="27448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美國拉斯維加斯智慧交管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擴增至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300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個路口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相關單位：</a:t>
            </a:r>
            <a:r>
              <a:rPr kumimoji="0" lang="en-US" altLang="zh-TW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Commsignia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、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City of Las Vegas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、</a:t>
            </a:r>
            <a:r>
              <a:rPr kumimoji="0" lang="en-US" altLang="zh-TW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Aptiv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技術應用：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資通訊盒與號誌控制器連結，傳輸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號誌狀態即時資訊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(Signal Phase and Timing, SPAT)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予自駕車，自駕車依據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SPAT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調整行駛速率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路側攝影機及雷達偵測弱勢用路人及車輛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停車格位偵測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效益：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增加自駕車行車穩定並降低碳排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增加路網安全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DA3E38-4431-3456-8DAD-F675C55F18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78"/>
          <a:stretch/>
        </p:blipFill>
        <p:spPr>
          <a:xfrm>
            <a:off x="779927" y="4451665"/>
            <a:ext cx="1940858" cy="19160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9EA1A3-D121-6535-E367-4620186AE3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91"/>
          <a:stretch/>
        </p:blipFill>
        <p:spPr>
          <a:xfrm>
            <a:off x="2796983" y="4451665"/>
            <a:ext cx="1044389" cy="10049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856F21-C4F1-BF61-0F68-9389413737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6983" y="5460573"/>
            <a:ext cx="1044389" cy="9071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BC36427-1CB5-7C73-C6A1-6471849D0B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570" y="4451666"/>
            <a:ext cx="4434535" cy="191607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130DBB-09F7-0B65-52A6-1109C7F96689}"/>
              </a:ext>
            </a:extLst>
          </p:cNvPr>
          <p:cNvSpPr/>
          <p:nvPr/>
        </p:nvSpPr>
        <p:spPr>
          <a:xfrm>
            <a:off x="779927" y="5939418"/>
            <a:ext cx="1940858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攝影機偵測車流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BDBF50-DCE1-84CF-9AFD-E5C7B89EA3BE}"/>
              </a:ext>
            </a:extLst>
          </p:cNvPr>
          <p:cNvSpPr/>
          <p:nvPr/>
        </p:nvSpPr>
        <p:spPr>
          <a:xfrm>
            <a:off x="2796983" y="5939418"/>
            <a:ext cx="1044389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資通訊盒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E379438-A05E-7F46-C267-CD06A738BE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937" y="1641392"/>
            <a:ext cx="5254115" cy="274481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A458D8C-4790-986A-0658-85DA12F1B043}"/>
              </a:ext>
            </a:extLst>
          </p:cNvPr>
          <p:cNvSpPr/>
          <p:nvPr/>
        </p:nvSpPr>
        <p:spPr>
          <a:xfrm>
            <a:off x="3917570" y="5939418"/>
            <a:ext cx="4434535" cy="4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後臺資料統計分析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0C0CFF-5E7F-6E1E-4437-04AD1C2B9E76}"/>
              </a:ext>
            </a:extLst>
          </p:cNvPr>
          <p:cNvSpPr/>
          <p:nvPr/>
        </p:nvSpPr>
        <p:spPr>
          <a:xfrm>
            <a:off x="959224" y="6400800"/>
            <a:ext cx="10488698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>
                <a:solidFill>
                  <a:schemeClr val="tx1"/>
                </a:solidFill>
              </a:rPr>
              <a:t>V2X &amp; AV</a:t>
            </a:r>
            <a:r>
              <a:rPr lang="zh-TW" altLang="en-US" b="1">
                <a:solidFill>
                  <a:schemeClr val="tx1"/>
                </a:solidFill>
              </a:rPr>
              <a:t>：整合路側智慧感測器、通訊設備及道路資訊，增加自駕車的安全、效率及舒適度</a:t>
            </a:r>
          </a:p>
        </p:txBody>
      </p:sp>
    </p:spTree>
    <p:extLst>
      <p:ext uri="{BB962C8B-B14F-4D97-AF65-F5344CB8AC3E}">
        <p14:creationId xmlns:p14="http://schemas.microsoft.com/office/powerpoint/2010/main" val="328623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6A5512D-C566-F269-A8E0-C70BD4B0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t>18 June 2024</a:t>
            </a:fld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E88EA7-9F35-28FD-D7EB-1863A64A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規範及標準</a:t>
            </a:r>
            <a:br>
              <a:rPr lang="en-US" altLang="zh-TW"/>
            </a:br>
            <a:r>
              <a:rPr lang="zh-TW" altLang="en-US"/>
              <a:t>官方指引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975B36F-9AFA-38CD-0BAD-94FEF3F49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法規</a:t>
            </a:r>
          </a:p>
        </p:txBody>
      </p:sp>
    </p:spTree>
    <p:extLst>
      <p:ext uri="{BB962C8B-B14F-4D97-AF65-F5344CB8AC3E}">
        <p14:creationId xmlns:p14="http://schemas.microsoft.com/office/powerpoint/2010/main" val="198050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E9793-38C8-D2FA-CCDC-7493321C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規範及標準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9BDC78-29B6-4123-72B8-627D6EB0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9649C5-068E-4ECA-EFC9-12AC8ABD42E5}"/>
              </a:ext>
            </a:extLst>
          </p:cNvPr>
          <p:cNvSpPr txBox="1"/>
          <p:nvPr/>
        </p:nvSpPr>
        <p:spPr>
          <a:xfrm>
            <a:off x="5965785" y="1273215"/>
            <a:ext cx="2616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/>
              <a:t>V2X</a:t>
            </a:r>
            <a:r>
              <a:rPr lang="zh-TW" altLang="en-US" sz="2400" b="1"/>
              <a:t>相關標準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資料傳輸標準格式</a:t>
            </a:r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B1B7746-4392-BDD7-D1CE-C07296C9D47B}"/>
              </a:ext>
            </a:extLst>
          </p:cNvPr>
          <p:cNvSpPr txBox="1"/>
          <p:nvPr/>
        </p:nvSpPr>
        <p:spPr>
          <a:xfrm>
            <a:off x="838200" y="1273215"/>
            <a:ext cx="27815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道路相關規範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標誌、邊線、號誌規範</a:t>
            </a:r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911E4B1-B0D3-5834-B8BF-7D374561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76" y="2591919"/>
            <a:ext cx="5030165" cy="31249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0261D3-7593-E474-0BDA-F977AF3A5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785" y="2465407"/>
            <a:ext cx="4896169" cy="354389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FEA22227-742E-8BE5-6E54-2EAAD2EC0688}"/>
              </a:ext>
            </a:extLst>
          </p:cNvPr>
          <p:cNvSpPr/>
          <p:nvPr/>
        </p:nvSpPr>
        <p:spPr>
          <a:xfrm>
            <a:off x="6440604" y="6138064"/>
            <a:ext cx="2967556" cy="537056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3">
                    <a:lumMod val="75000"/>
                  </a:schemeClr>
                </a:solidFill>
              </a:rPr>
              <a:t>SAE J2735</a:t>
            </a:r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標準資料格式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310AE547-68DC-93E2-40D9-7CEAFD67CAA8}"/>
              </a:ext>
            </a:extLst>
          </p:cNvPr>
          <p:cNvSpPr/>
          <p:nvPr/>
        </p:nvSpPr>
        <p:spPr>
          <a:xfrm>
            <a:off x="5965785" y="6192461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AB99CA6-B4EC-AD08-E6FB-5B8A4A446097}"/>
              </a:ext>
            </a:extLst>
          </p:cNvPr>
          <p:cNvSpPr/>
          <p:nvPr/>
        </p:nvSpPr>
        <p:spPr>
          <a:xfrm>
            <a:off x="1313018" y="6138064"/>
            <a:ext cx="3736502" cy="537056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3">
                    <a:lumMod val="75000"/>
                  </a:schemeClr>
                </a:solidFill>
              </a:rPr>
              <a:t>USDOT</a:t>
            </a:r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>
                <a:solidFill>
                  <a:schemeClr val="accent3">
                    <a:lumMod val="75000"/>
                  </a:schemeClr>
                </a:solidFill>
              </a:rPr>
              <a:t>MUTCD</a:t>
            </a:r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號誌燈設置位置示意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6BE980C7-B561-BF22-D074-4DB8AF0E1B97}"/>
              </a:ext>
            </a:extLst>
          </p:cNvPr>
          <p:cNvSpPr/>
          <p:nvPr/>
        </p:nvSpPr>
        <p:spPr>
          <a:xfrm>
            <a:off x="838200" y="6192461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52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橢圓 26">
            <a:extLst>
              <a:ext uri="{FF2B5EF4-FFF2-40B4-BE49-F238E27FC236}">
                <a16:creationId xmlns:a16="http://schemas.microsoft.com/office/drawing/2014/main" id="{B21DB5C0-9E89-F2BA-7233-2DCA30259548}"/>
              </a:ext>
            </a:extLst>
          </p:cNvPr>
          <p:cNvSpPr/>
          <p:nvPr/>
        </p:nvSpPr>
        <p:spPr>
          <a:xfrm>
            <a:off x="2670632" y="865338"/>
            <a:ext cx="7341468" cy="599266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9932FA7B-2266-9F96-B4BF-3F05665F94D9}"/>
              </a:ext>
            </a:extLst>
          </p:cNvPr>
          <p:cNvSpPr/>
          <p:nvPr/>
        </p:nvSpPr>
        <p:spPr>
          <a:xfrm rot="6371347">
            <a:off x="5034257" y="4112465"/>
            <a:ext cx="1493284" cy="1290047"/>
          </a:xfrm>
          <a:custGeom>
            <a:avLst/>
            <a:gdLst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468" h="1203767">
                <a:moveTo>
                  <a:pt x="891251" y="1203767"/>
                </a:moveTo>
                <a:cubicBezTo>
                  <a:pt x="698340" y="833377"/>
                  <a:pt x="401255" y="740779"/>
                  <a:pt x="0" y="925974"/>
                </a:cubicBezTo>
                <a:lnTo>
                  <a:pt x="289367" y="0"/>
                </a:lnTo>
                <a:cubicBezTo>
                  <a:pt x="555585" y="304800"/>
                  <a:pt x="648182" y="470704"/>
                  <a:pt x="1157468" y="289367"/>
                </a:cubicBezTo>
                <a:lnTo>
                  <a:pt x="891251" y="1203767"/>
                </a:ln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1D4BD839-6D5A-C3FB-A47F-5D9E495BE501}"/>
              </a:ext>
            </a:extLst>
          </p:cNvPr>
          <p:cNvSpPr/>
          <p:nvPr/>
        </p:nvSpPr>
        <p:spPr>
          <a:xfrm rot="2154540">
            <a:off x="6202112" y="4127716"/>
            <a:ext cx="1493284" cy="1290047"/>
          </a:xfrm>
          <a:custGeom>
            <a:avLst/>
            <a:gdLst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468" h="1203767">
                <a:moveTo>
                  <a:pt x="891251" y="1203767"/>
                </a:moveTo>
                <a:cubicBezTo>
                  <a:pt x="698340" y="833377"/>
                  <a:pt x="401255" y="740779"/>
                  <a:pt x="0" y="925974"/>
                </a:cubicBezTo>
                <a:lnTo>
                  <a:pt x="289367" y="0"/>
                </a:lnTo>
                <a:cubicBezTo>
                  <a:pt x="555585" y="304800"/>
                  <a:pt x="648182" y="470704"/>
                  <a:pt x="1157468" y="289367"/>
                </a:cubicBezTo>
                <a:lnTo>
                  <a:pt x="891251" y="1203767"/>
                </a:ln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E9DB3C50-EE3F-706D-E5F9-BE8613B777D1}"/>
              </a:ext>
            </a:extLst>
          </p:cNvPr>
          <p:cNvSpPr/>
          <p:nvPr/>
        </p:nvSpPr>
        <p:spPr>
          <a:xfrm rot="4318105">
            <a:off x="5577526" y="2184700"/>
            <a:ext cx="1493284" cy="1290047"/>
          </a:xfrm>
          <a:custGeom>
            <a:avLst/>
            <a:gdLst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468" h="1203767">
                <a:moveTo>
                  <a:pt x="891251" y="1203767"/>
                </a:moveTo>
                <a:cubicBezTo>
                  <a:pt x="698340" y="833377"/>
                  <a:pt x="401255" y="740779"/>
                  <a:pt x="0" y="925974"/>
                </a:cubicBezTo>
                <a:lnTo>
                  <a:pt x="289367" y="0"/>
                </a:lnTo>
                <a:cubicBezTo>
                  <a:pt x="555585" y="304800"/>
                  <a:pt x="648182" y="470704"/>
                  <a:pt x="1157468" y="289367"/>
                </a:cubicBezTo>
                <a:lnTo>
                  <a:pt x="891251" y="1203767"/>
                </a:ln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57B3BA71-E0AA-2918-C109-646408B8E51F}"/>
              </a:ext>
            </a:extLst>
          </p:cNvPr>
          <p:cNvSpPr/>
          <p:nvPr/>
        </p:nvSpPr>
        <p:spPr>
          <a:xfrm rot="19343696">
            <a:off x="6649293" y="3008121"/>
            <a:ext cx="1493284" cy="1290047"/>
          </a:xfrm>
          <a:custGeom>
            <a:avLst/>
            <a:gdLst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468" h="1203767">
                <a:moveTo>
                  <a:pt x="891251" y="1203767"/>
                </a:moveTo>
                <a:cubicBezTo>
                  <a:pt x="698340" y="833377"/>
                  <a:pt x="401255" y="740779"/>
                  <a:pt x="0" y="925974"/>
                </a:cubicBezTo>
                <a:lnTo>
                  <a:pt x="289367" y="0"/>
                </a:lnTo>
                <a:cubicBezTo>
                  <a:pt x="555585" y="304800"/>
                  <a:pt x="648182" y="470704"/>
                  <a:pt x="1157468" y="289367"/>
                </a:cubicBezTo>
                <a:lnTo>
                  <a:pt x="891251" y="1203767"/>
                </a:ln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0961B8F7-6F47-19E3-D645-F07B790C686B}"/>
              </a:ext>
            </a:extLst>
          </p:cNvPr>
          <p:cNvSpPr/>
          <p:nvPr/>
        </p:nvSpPr>
        <p:spPr>
          <a:xfrm>
            <a:off x="4602715" y="3044142"/>
            <a:ext cx="1493284" cy="1290047"/>
          </a:xfrm>
          <a:custGeom>
            <a:avLst/>
            <a:gdLst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  <a:gd name="connsiteX0" fmla="*/ 891251 w 1157468"/>
              <a:gd name="connsiteY0" fmla="*/ 1203767 h 1203767"/>
              <a:gd name="connsiteX1" fmla="*/ 0 w 1157468"/>
              <a:gd name="connsiteY1" fmla="*/ 925974 h 1203767"/>
              <a:gd name="connsiteX2" fmla="*/ 289367 w 1157468"/>
              <a:gd name="connsiteY2" fmla="*/ 0 h 1203767"/>
              <a:gd name="connsiteX3" fmla="*/ 1157468 w 1157468"/>
              <a:gd name="connsiteY3" fmla="*/ 289367 h 1203767"/>
              <a:gd name="connsiteX4" fmla="*/ 891251 w 1157468"/>
              <a:gd name="connsiteY4" fmla="*/ 1203767 h 120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468" h="1203767">
                <a:moveTo>
                  <a:pt x="891251" y="1203767"/>
                </a:moveTo>
                <a:cubicBezTo>
                  <a:pt x="698340" y="833377"/>
                  <a:pt x="401255" y="740779"/>
                  <a:pt x="0" y="925974"/>
                </a:cubicBezTo>
                <a:lnTo>
                  <a:pt x="289367" y="0"/>
                </a:lnTo>
                <a:cubicBezTo>
                  <a:pt x="555585" y="304800"/>
                  <a:pt x="648182" y="470704"/>
                  <a:pt x="1157468" y="289367"/>
                </a:cubicBezTo>
                <a:lnTo>
                  <a:pt x="891251" y="1203767"/>
                </a:ln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28EB9C-9D54-2689-6E52-B836A1B7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</a:t>
            </a:fld>
            <a:endParaRPr 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1363D167-6A46-2F18-431D-E83246811448}"/>
              </a:ext>
            </a:extLst>
          </p:cNvPr>
          <p:cNvSpPr/>
          <p:nvPr/>
        </p:nvSpPr>
        <p:spPr>
          <a:xfrm>
            <a:off x="5602050" y="3160625"/>
            <a:ext cx="1551006" cy="155100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A5E708-28AB-4C80-C41B-21F8FA76B8A8}"/>
              </a:ext>
            </a:extLst>
          </p:cNvPr>
          <p:cNvSpPr txBox="1"/>
          <p:nvPr/>
        </p:nvSpPr>
        <p:spPr>
          <a:xfrm>
            <a:off x="6096002" y="3705296"/>
            <a:ext cx="56310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ITS</a:t>
            </a:r>
            <a:endParaRPr lang="zh-TW" altLang="en-US" sz="2400" b="1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C87A62F-7219-2C7A-AF70-531EB34525C9}"/>
              </a:ext>
            </a:extLst>
          </p:cNvPr>
          <p:cNvSpPr/>
          <p:nvPr/>
        </p:nvSpPr>
        <p:spPr>
          <a:xfrm>
            <a:off x="5602050" y="1144588"/>
            <a:ext cx="1551006" cy="15510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27750D8-3011-4B03-A288-EE53F0A585F7}"/>
              </a:ext>
            </a:extLst>
          </p:cNvPr>
          <p:cNvSpPr txBox="1"/>
          <p:nvPr/>
        </p:nvSpPr>
        <p:spPr>
          <a:xfrm>
            <a:off x="5977445" y="1689259"/>
            <a:ext cx="8002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應用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4D6FE2E-335F-CC0C-9691-691732AF2E1E}"/>
              </a:ext>
            </a:extLst>
          </p:cNvPr>
          <p:cNvSpPr/>
          <p:nvPr/>
        </p:nvSpPr>
        <p:spPr>
          <a:xfrm>
            <a:off x="7589286" y="2533550"/>
            <a:ext cx="1551006" cy="15510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ACDC34-F6B3-0BA4-89F0-56C51B2A3B5D}"/>
              </a:ext>
            </a:extLst>
          </p:cNvPr>
          <p:cNvSpPr txBox="1"/>
          <p:nvPr/>
        </p:nvSpPr>
        <p:spPr>
          <a:xfrm>
            <a:off x="7964684" y="3078221"/>
            <a:ext cx="8002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法規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CA2D70C-2FE7-0283-793E-E9FAA48EFABD}"/>
              </a:ext>
            </a:extLst>
          </p:cNvPr>
          <p:cNvSpPr/>
          <p:nvPr/>
        </p:nvSpPr>
        <p:spPr>
          <a:xfrm>
            <a:off x="6813783" y="4878859"/>
            <a:ext cx="1551006" cy="15510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solidFill>
                  <a:schemeClr val="tx1"/>
                </a:solidFill>
              </a:rPr>
              <a:t>廠商 </a:t>
            </a:r>
            <a:r>
              <a:rPr lang="en-US" altLang="zh-TW" sz="2400" b="1">
                <a:solidFill>
                  <a:schemeClr val="tx1"/>
                </a:solidFill>
              </a:rPr>
              <a:t>&amp;</a:t>
            </a:r>
            <a:r>
              <a:rPr lang="zh-TW" altLang="en-US" sz="2400" b="1">
                <a:solidFill>
                  <a:schemeClr val="tx1"/>
                </a:solidFill>
              </a:rPr>
              <a:t> 產品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40BA785F-DB53-3B34-ABA9-0FB50814297C}"/>
              </a:ext>
            </a:extLst>
          </p:cNvPr>
          <p:cNvSpPr/>
          <p:nvPr/>
        </p:nvSpPr>
        <p:spPr>
          <a:xfrm>
            <a:off x="4371077" y="4878859"/>
            <a:ext cx="1551006" cy="15510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E0BBB0-BD2B-5571-E470-8B31AAE41A76}"/>
              </a:ext>
            </a:extLst>
          </p:cNvPr>
          <p:cNvSpPr txBox="1"/>
          <p:nvPr/>
        </p:nvSpPr>
        <p:spPr>
          <a:xfrm>
            <a:off x="4582232" y="5238864"/>
            <a:ext cx="112870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LT</a:t>
            </a:r>
            <a:r>
              <a:rPr lang="zh-TW" altLang="en-US" sz="2400" b="1"/>
              <a:t> 產品</a:t>
            </a:r>
            <a:endParaRPr lang="en-US" altLang="zh-TW" sz="2400" b="1"/>
          </a:p>
          <a:p>
            <a:pPr algn="ctr"/>
            <a:r>
              <a:rPr lang="zh-TW" altLang="en-US" sz="2400" b="1"/>
              <a:t>研究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38C4075-72A4-C3E0-D76E-A0CD0A5E9656}"/>
              </a:ext>
            </a:extLst>
          </p:cNvPr>
          <p:cNvSpPr/>
          <p:nvPr/>
        </p:nvSpPr>
        <p:spPr>
          <a:xfrm>
            <a:off x="3557444" y="2533550"/>
            <a:ext cx="1551006" cy="155100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31B73EF-8D1B-308C-AE78-BEA0075F4557}"/>
              </a:ext>
            </a:extLst>
          </p:cNvPr>
          <p:cNvSpPr txBox="1"/>
          <p:nvPr/>
        </p:nvSpPr>
        <p:spPr>
          <a:xfrm>
            <a:off x="3932839" y="3078221"/>
            <a:ext cx="8002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市場</a:t>
            </a:r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7F9EF23D-D5D8-8AD1-A4F8-059BE777A5FD}"/>
              </a:ext>
            </a:extLst>
          </p:cNvPr>
          <p:cNvSpPr/>
          <p:nvPr/>
        </p:nvSpPr>
        <p:spPr>
          <a:xfrm>
            <a:off x="3157712" y="1669804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2009C91-1817-B7F5-F867-A3A22212A20B}"/>
              </a:ext>
            </a:extLst>
          </p:cNvPr>
          <p:cNvSpPr txBox="1"/>
          <p:nvPr/>
        </p:nvSpPr>
        <p:spPr>
          <a:xfrm>
            <a:off x="1826353" y="1836550"/>
            <a:ext cx="13388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TW" altLang="en-US"/>
              <a:t>趨勢及願景</a:t>
            </a:r>
          </a:p>
        </p:txBody>
      </p:sp>
      <p:sp>
        <p:nvSpPr>
          <p:cNvPr id="25" name="星形: 五角 24">
            <a:extLst>
              <a:ext uri="{FF2B5EF4-FFF2-40B4-BE49-F238E27FC236}">
                <a16:creationId xmlns:a16="http://schemas.microsoft.com/office/drawing/2014/main" id="{D9CF3306-C947-2432-86CE-55DE4040F125}"/>
              </a:ext>
            </a:extLst>
          </p:cNvPr>
          <p:cNvSpPr/>
          <p:nvPr/>
        </p:nvSpPr>
        <p:spPr>
          <a:xfrm>
            <a:off x="2777090" y="2145928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5B77B27-AD5A-9326-75BA-32525BDA125D}"/>
              </a:ext>
            </a:extLst>
          </p:cNvPr>
          <p:cNvSpPr txBox="1"/>
          <p:nvPr/>
        </p:nvSpPr>
        <p:spPr>
          <a:xfrm>
            <a:off x="1398292" y="2336806"/>
            <a:ext cx="13388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TW" altLang="en-US"/>
              <a:t>政策及資源</a:t>
            </a:r>
          </a:p>
        </p:txBody>
      </p:sp>
      <p:sp>
        <p:nvSpPr>
          <p:cNvPr id="28" name="星形: 五角 27">
            <a:extLst>
              <a:ext uri="{FF2B5EF4-FFF2-40B4-BE49-F238E27FC236}">
                <a16:creationId xmlns:a16="http://schemas.microsoft.com/office/drawing/2014/main" id="{BE133A2E-C887-207A-E21B-8C6EFFA8E407}"/>
              </a:ext>
            </a:extLst>
          </p:cNvPr>
          <p:cNvSpPr/>
          <p:nvPr/>
        </p:nvSpPr>
        <p:spPr>
          <a:xfrm>
            <a:off x="9252805" y="2204491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星形: 五角 28">
            <a:extLst>
              <a:ext uri="{FF2B5EF4-FFF2-40B4-BE49-F238E27FC236}">
                <a16:creationId xmlns:a16="http://schemas.microsoft.com/office/drawing/2014/main" id="{B11AC20B-C26F-AE92-F085-2762D1115364}"/>
              </a:ext>
            </a:extLst>
          </p:cNvPr>
          <p:cNvSpPr/>
          <p:nvPr/>
        </p:nvSpPr>
        <p:spPr>
          <a:xfrm>
            <a:off x="9540961" y="2783960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08D32AA-D291-4D88-D7EF-F1A529465DC6}"/>
              </a:ext>
            </a:extLst>
          </p:cNvPr>
          <p:cNvSpPr txBox="1"/>
          <p:nvPr/>
        </p:nvSpPr>
        <p:spPr>
          <a:xfrm>
            <a:off x="9952455" y="2371237"/>
            <a:ext cx="13388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/>
              <a:t>規範及標準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74FAC5A-50DD-F528-1B31-114DFEE67AA7}"/>
              </a:ext>
            </a:extLst>
          </p:cNvPr>
          <p:cNvSpPr txBox="1"/>
          <p:nvPr/>
        </p:nvSpPr>
        <p:spPr>
          <a:xfrm>
            <a:off x="10194062" y="2907315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/>
              <a:t>官方指引</a:t>
            </a:r>
          </a:p>
        </p:txBody>
      </p:sp>
      <p:sp>
        <p:nvSpPr>
          <p:cNvPr id="32" name="星形: 五角 31">
            <a:extLst>
              <a:ext uri="{FF2B5EF4-FFF2-40B4-BE49-F238E27FC236}">
                <a16:creationId xmlns:a16="http://schemas.microsoft.com/office/drawing/2014/main" id="{7991EB6B-3E93-CA44-0FA6-55A1B2FBCDEC}"/>
              </a:ext>
            </a:extLst>
          </p:cNvPr>
          <p:cNvSpPr/>
          <p:nvPr/>
        </p:nvSpPr>
        <p:spPr>
          <a:xfrm>
            <a:off x="5422724" y="608181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星形: 五角 32">
            <a:extLst>
              <a:ext uri="{FF2B5EF4-FFF2-40B4-BE49-F238E27FC236}">
                <a16:creationId xmlns:a16="http://schemas.microsoft.com/office/drawing/2014/main" id="{9DD7087C-27C7-DD39-0A0D-DB0C10524FD9}"/>
              </a:ext>
            </a:extLst>
          </p:cNvPr>
          <p:cNvSpPr/>
          <p:nvPr/>
        </p:nvSpPr>
        <p:spPr>
          <a:xfrm>
            <a:off x="6066662" y="455305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4CE8FD7-895A-1DC6-59E9-3889DCF77A27}"/>
              </a:ext>
            </a:extLst>
          </p:cNvPr>
          <p:cNvSpPr txBox="1"/>
          <p:nvPr/>
        </p:nvSpPr>
        <p:spPr>
          <a:xfrm>
            <a:off x="5175841" y="330311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/>
              <a:t>流量計算</a:t>
            </a:r>
            <a:endParaRPr lang="en-US" altLang="zh-TW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5CAFC43-6DF5-8AAC-CD6B-12A9F72450AA}"/>
              </a:ext>
            </a:extLst>
          </p:cNvPr>
          <p:cNvSpPr txBox="1"/>
          <p:nvPr/>
        </p:nvSpPr>
        <p:spPr>
          <a:xfrm>
            <a:off x="5824091" y="68736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/>
              <a:t>科技執法</a:t>
            </a:r>
          </a:p>
        </p:txBody>
      </p:sp>
      <p:sp>
        <p:nvSpPr>
          <p:cNvPr id="36" name="星形: 五角 35">
            <a:extLst>
              <a:ext uri="{FF2B5EF4-FFF2-40B4-BE49-F238E27FC236}">
                <a16:creationId xmlns:a16="http://schemas.microsoft.com/office/drawing/2014/main" id="{2893AA81-2B53-E716-7959-2396A5A597C0}"/>
              </a:ext>
            </a:extLst>
          </p:cNvPr>
          <p:cNvSpPr/>
          <p:nvPr/>
        </p:nvSpPr>
        <p:spPr>
          <a:xfrm>
            <a:off x="6708773" y="608181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0532C3-7634-7CE3-38D8-FF9241D75EE3}"/>
              </a:ext>
            </a:extLst>
          </p:cNvPr>
          <p:cNvSpPr txBox="1"/>
          <p:nvPr/>
        </p:nvSpPr>
        <p:spPr>
          <a:xfrm>
            <a:off x="6577308" y="330311"/>
            <a:ext cx="8771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/>
              <a:t>車聯網</a:t>
            </a:r>
          </a:p>
        </p:txBody>
      </p:sp>
      <p:sp>
        <p:nvSpPr>
          <p:cNvPr id="38" name="星形: 五角 37">
            <a:extLst>
              <a:ext uri="{FF2B5EF4-FFF2-40B4-BE49-F238E27FC236}">
                <a16:creationId xmlns:a16="http://schemas.microsoft.com/office/drawing/2014/main" id="{105184A5-741F-7455-595C-5A290647B849}"/>
              </a:ext>
            </a:extLst>
          </p:cNvPr>
          <p:cNvSpPr/>
          <p:nvPr/>
        </p:nvSpPr>
        <p:spPr>
          <a:xfrm>
            <a:off x="3322881" y="5444329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3C7CB72-7810-428A-719A-4CFB7F2A3058}"/>
              </a:ext>
            </a:extLst>
          </p:cNvPr>
          <p:cNvSpPr txBox="1"/>
          <p:nvPr/>
        </p:nvSpPr>
        <p:spPr>
          <a:xfrm>
            <a:off x="1454111" y="5607162"/>
            <a:ext cx="180049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TW" altLang="en-US"/>
              <a:t>軟硬體技術規格</a:t>
            </a: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321C96C6-ADEC-AC51-A3D5-D2309E61BE4F}"/>
              </a:ext>
            </a:extLst>
          </p:cNvPr>
          <p:cNvSpPr/>
          <p:nvPr/>
        </p:nvSpPr>
        <p:spPr>
          <a:xfrm>
            <a:off x="-3970102" y="4210272"/>
            <a:ext cx="432000" cy="432000"/>
          </a:xfrm>
          <a:prstGeom prst="star5">
            <a:avLst/>
          </a:prstGeom>
          <a:solidFill>
            <a:srgbClr val="FE6F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星形: 五角 41">
            <a:extLst>
              <a:ext uri="{FF2B5EF4-FFF2-40B4-BE49-F238E27FC236}">
                <a16:creationId xmlns:a16="http://schemas.microsoft.com/office/drawing/2014/main" id="{359A2D33-C1C6-B9C5-1BEA-E5DD1B32261F}"/>
              </a:ext>
            </a:extLst>
          </p:cNvPr>
          <p:cNvSpPr/>
          <p:nvPr/>
        </p:nvSpPr>
        <p:spPr>
          <a:xfrm>
            <a:off x="8329998" y="5885195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星形: 五角 42">
            <a:extLst>
              <a:ext uri="{FF2B5EF4-FFF2-40B4-BE49-F238E27FC236}">
                <a16:creationId xmlns:a16="http://schemas.microsoft.com/office/drawing/2014/main" id="{FF8FF9ED-20B4-99C9-1862-AB21DD837D0F}"/>
              </a:ext>
            </a:extLst>
          </p:cNvPr>
          <p:cNvSpPr/>
          <p:nvPr/>
        </p:nvSpPr>
        <p:spPr>
          <a:xfrm>
            <a:off x="8926733" y="5441210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693E018-2A2B-00DC-1FDF-985FB873FE7B}"/>
              </a:ext>
            </a:extLst>
          </p:cNvPr>
          <p:cNvSpPr txBox="1"/>
          <p:nvPr/>
        </p:nvSpPr>
        <p:spPr>
          <a:xfrm>
            <a:off x="8945339" y="6060533"/>
            <a:ext cx="8771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/>
              <a:t>軟硬體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5EDDAAD-0253-E008-1D0E-43E0C3DB4B1B}"/>
              </a:ext>
            </a:extLst>
          </p:cNvPr>
          <p:cNvSpPr txBox="1"/>
          <p:nvPr/>
        </p:nvSpPr>
        <p:spPr>
          <a:xfrm>
            <a:off x="9541124" y="5640031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/>
              <a:t>系統整合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6BDCD2F-CB98-5C21-0C4E-5683C735890C}"/>
              </a:ext>
            </a:extLst>
          </p:cNvPr>
          <p:cNvSpPr txBox="1"/>
          <p:nvPr/>
        </p:nvSpPr>
        <p:spPr>
          <a:xfrm>
            <a:off x="-5108208" y="4241606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TW" altLang="en-US" b="1" u="sng"/>
              <a:t>交通監看</a:t>
            </a:r>
          </a:p>
        </p:txBody>
      </p:sp>
      <p:sp>
        <p:nvSpPr>
          <p:cNvPr id="47" name="星形: 五角 46">
            <a:extLst>
              <a:ext uri="{FF2B5EF4-FFF2-40B4-BE49-F238E27FC236}">
                <a16:creationId xmlns:a16="http://schemas.microsoft.com/office/drawing/2014/main" id="{BABDAB74-F041-2BE3-7D6B-1FEAF3495D5A}"/>
              </a:ext>
            </a:extLst>
          </p:cNvPr>
          <p:cNvSpPr/>
          <p:nvPr/>
        </p:nvSpPr>
        <p:spPr>
          <a:xfrm>
            <a:off x="-3970102" y="4626483"/>
            <a:ext cx="432000" cy="432000"/>
          </a:xfrm>
          <a:prstGeom prst="star5">
            <a:avLst/>
          </a:prstGeom>
          <a:solidFill>
            <a:srgbClr val="FE6F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7D9E44-9BD7-B618-9558-A7EB653F5A60}"/>
              </a:ext>
            </a:extLst>
          </p:cNvPr>
          <p:cNvSpPr txBox="1"/>
          <p:nvPr/>
        </p:nvSpPr>
        <p:spPr>
          <a:xfrm>
            <a:off x="-5105981" y="4652316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TW" altLang="en-US" b="1" u="sng"/>
              <a:t>流量計算</a:t>
            </a:r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115CDE3C-2DE7-F25C-B835-1D77895BE1B8}"/>
              </a:ext>
            </a:extLst>
          </p:cNvPr>
          <p:cNvSpPr/>
          <p:nvPr/>
        </p:nvSpPr>
        <p:spPr>
          <a:xfrm rot="20992534">
            <a:off x="-3320742" y="4132482"/>
            <a:ext cx="3162211" cy="779635"/>
          </a:xfrm>
          <a:custGeom>
            <a:avLst/>
            <a:gdLst>
              <a:gd name="connsiteX0" fmla="*/ 0 w 2689341"/>
              <a:gd name="connsiteY0" fmla="*/ 136168 h 544670"/>
              <a:gd name="connsiteX1" fmla="*/ 2417006 w 2689341"/>
              <a:gd name="connsiteY1" fmla="*/ 136168 h 544670"/>
              <a:gd name="connsiteX2" fmla="*/ 2417006 w 2689341"/>
              <a:gd name="connsiteY2" fmla="*/ 0 h 544670"/>
              <a:gd name="connsiteX3" fmla="*/ 2689341 w 2689341"/>
              <a:gd name="connsiteY3" fmla="*/ 272335 h 544670"/>
              <a:gd name="connsiteX4" fmla="*/ 2417006 w 2689341"/>
              <a:gd name="connsiteY4" fmla="*/ 544670 h 544670"/>
              <a:gd name="connsiteX5" fmla="*/ 2417006 w 2689341"/>
              <a:gd name="connsiteY5" fmla="*/ 408503 h 544670"/>
              <a:gd name="connsiteX6" fmla="*/ 0 w 2689341"/>
              <a:gd name="connsiteY6" fmla="*/ 408503 h 544670"/>
              <a:gd name="connsiteX7" fmla="*/ 0 w 2689341"/>
              <a:gd name="connsiteY7" fmla="*/ 136168 h 544670"/>
              <a:gd name="connsiteX0" fmla="*/ 24009 w 2689341"/>
              <a:gd name="connsiteY0" fmla="*/ 0 h 674644"/>
              <a:gd name="connsiteX1" fmla="*/ 2417006 w 2689341"/>
              <a:gd name="connsiteY1" fmla="*/ 266142 h 674644"/>
              <a:gd name="connsiteX2" fmla="*/ 2417006 w 2689341"/>
              <a:gd name="connsiteY2" fmla="*/ 129974 h 674644"/>
              <a:gd name="connsiteX3" fmla="*/ 2689341 w 2689341"/>
              <a:gd name="connsiteY3" fmla="*/ 402309 h 674644"/>
              <a:gd name="connsiteX4" fmla="*/ 2417006 w 2689341"/>
              <a:gd name="connsiteY4" fmla="*/ 674644 h 674644"/>
              <a:gd name="connsiteX5" fmla="*/ 2417006 w 2689341"/>
              <a:gd name="connsiteY5" fmla="*/ 538477 h 674644"/>
              <a:gd name="connsiteX6" fmla="*/ 0 w 2689341"/>
              <a:gd name="connsiteY6" fmla="*/ 538477 h 674644"/>
              <a:gd name="connsiteX7" fmla="*/ 24009 w 2689341"/>
              <a:gd name="connsiteY7" fmla="*/ 0 h 674644"/>
              <a:gd name="connsiteX0" fmla="*/ 135919 w 2801251"/>
              <a:gd name="connsiteY0" fmla="*/ 0 h 674644"/>
              <a:gd name="connsiteX1" fmla="*/ 2528916 w 2801251"/>
              <a:gd name="connsiteY1" fmla="*/ 266142 h 674644"/>
              <a:gd name="connsiteX2" fmla="*/ 2528916 w 2801251"/>
              <a:gd name="connsiteY2" fmla="*/ 129974 h 674644"/>
              <a:gd name="connsiteX3" fmla="*/ 2801251 w 2801251"/>
              <a:gd name="connsiteY3" fmla="*/ 402309 h 674644"/>
              <a:gd name="connsiteX4" fmla="*/ 2528916 w 2801251"/>
              <a:gd name="connsiteY4" fmla="*/ 674644 h 674644"/>
              <a:gd name="connsiteX5" fmla="*/ 2528916 w 2801251"/>
              <a:gd name="connsiteY5" fmla="*/ 538477 h 674644"/>
              <a:gd name="connsiteX6" fmla="*/ 0 w 2801251"/>
              <a:gd name="connsiteY6" fmla="*/ 506736 h 674644"/>
              <a:gd name="connsiteX7" fmla="*/ 135919 w 2801251"/>
              <a:gd name="connsiteY7" fmla="*/ 0 h 674644"/>
              <a:gd name="connsiteX0" fmla="*/ 62262 w 2727594"/>
              <a:gd name="connsiteY0" fmla="*/ 0 h 674644"/>
              <a:gd name="connsiteX1" fmla="*/ 2455259 w 2727594"/>
              <a:gd name="connsiteY1" fmla="*/ 266142 h 674644"/>
              <a:gd name="connsiteX2" fmla="*/ 2455259 w 2727594"/>
              <a:gd name="connsiteY2" fmla="*/ 129974 h 674644"/>
              <a:gd name="connsiteX3" fmla="*/ 2727594 w 2727594"/>
              <a:gd name="connsiteY3" fmla="*/ 402309 h 674644"/>
              <a:gd name="connsiteX4" fmla="*/ 2455259 w 2727594"/>
              <a:gd name="connsiteY4" fmla="*/ 674644 h 674644"/>
              <a:gd name="connsiteX5" fmla="*/ 2455259 w 2727594"/>
              <a:gd name="connsiteY5" fmla="*/ 538477 h 674644"/>
              <a:gd name="connsiteX6" fmla="*/ 0 w 2727594"/>
              <a:gd name="connsiteY6" fmla="*/ 555162 h 674644"/>
              <a:gd name="connsiteX7" fmla="*/ 62262 w 2727594"/>
              <a:gd name="connsiteY7" fmla="*/ 0 h 674644"/>
              <a:gd name="connsiteX0" fmla="*/ 62262 w 3162211"/>
              <a:gd name="connsiteY0" fmla="*/ 0 h 674644"/>
              <a:gd name="connsiteX1" fmla="*/ 2455259 w 3162211"/>
              <a:gd name="connsiteY1" fmla="*/ 266142 h 674644"/>
              <a:gd name="connsiteX2" fmla="*/ 2455259 w 3162211"/>
              <a:gd name="connsiteY2" fmla="*/ 129974 h 674644"/>
              <a:gd name="connsiteX3" fmla="*/ 3162211 w 3162211"/>
              <a:gd name="connsiteY3" fmla="*/ 338823 h 674644"/>
              <a:gd name="connsiteX4" fmla="*/ 2455259 w 3162211"/>
              <a:gd name="connsiteY4" fmla="*/ 674644 h 674644"/>
              <a:gd name="connsiteX5" fmla="*/ 2455259 w 3162211"/>
              <a:gd name="connsiteY5" fmla="*/ 538477 h 674644"/>
              <a:gd name="connsiteX6" fmla="*/ 0 w 3162211"/>
              <a:gd name="connsiteY6" fmla="*/ 555162 h 674644"/>
              <a:gd name="connsiteX7" fmla="*/ 62262 w 3162211"/>
              <a:gd name="connsiteY7" fmla="*/ 0 h 674644"/>
              <a:gd name="connsiteX0" fmla="*/ 62262 w 3162211"/>
              <a:gd name="connsiteY0" fmla="*/ 0 h 779635"/>
              <a:gd name="connsiteX1" fmla="*/ 2455259 w 3162211"/>
              <a:gd name="connsiteY1" fmla="*/ 266142 h 779635"/>
              <a:gd name="connsiteX2" fmla="*/ 2455259 w 3162211"/>
              <a:gd name="connsiteY2" fmla="*/ 129974 h 779635"/>
              <a:gd name="connsiteX3" fmla="*/ 3162211 w 3162211"/>
              <a:gd name="connsiteY3" fmla="*/ 338823 h 779635"/>
              <a:gd name="connsiteX4" fmla="*/ 2648151 w 3162211"/>
              <a:gd name="connsiteY4" fmla="*/ 779635 h 779635"/>
              <a:gd name="connsiteX5" fmla="*/ 2455259 w 3162211"/>
              <a:gd name="connsiteY5" fmla="*/ 538477 h 779635"/>
              <a:gd name="connsiteX6" fmla="*/ 0 w 3162211"/>
              <a:gd name="connsiteY6" fmla="*/ 555162 h 779635"/>
              <a:gd name="connsiteX7" fmla="*/ 62262 w 3162211"/>
              <a:gd name="connsiteY7" fmla="*/ 0 h 779635"/>
              <a:gd name="connsiteX0" fmla="*/ 62262 w 3162211"/>
              <a:gd name="connsiteY0" fmla="*/ 0 h 779635"/>
              <a:gd name="connsiteX1" fmla="*/ 2455259 w 3162211"/>
              <a:gd name="connsiteY1" fmla="*/ 266142 h 779635"/>
              <a:gd name="connsiteX2" fmla="*/ 2309166 w 3162211"/>
              <a:gd name="connsiteY2" fmla="*/ 92129 h 779635"/>
              <a:gd name="connsiteX3" fmla="*/ 3162211 w 3162211"/>
              <a:gd name="connsiteY3" fmla="*/ 338823 h 779635"/>
              <a:gd name="connsiteX4" fmla="*/ 2648151 w 3162211"/>
              <a:gd name="connsiteY4" fmla="*/ 779635 h 779635"/>
              <a:gd name="connsiteX5" fmla="*/ 2455259 w 3162211"/>
              <a:gd name="connsiteY5" fmla="*/ 538477 h 779635"/>
              <a:gd name="connsiteX6" fmla="*/ 0 w 3162211"/>
              <a:gd name="connsiteY6" fmla="*/ 555162 h 779635"/>
              <a:gd name="connsiteX7" fmla="*/ 62262 w 3162211"/>
              <a:gd name="connsiteY7" fmla="*/ 0 h 779635"/>
              <a:gd name="connsiteX0" fmla="*/ 62262 w 3162211"/>
              <a:gd name="connsiteY0" fmla="*/ 0 h 779635"/>
              <a:gd name="connsiteX1" fmla="*/ 2455259 w 3162211"/>
              <a:gd name="connsiteY1" fmla="*/ 266142 h 779635"/>
              <a:gd name="connsiteX2" fmla="*/ 2309166 w 3162211"/>
              <a:gd name="connsiteY2" fmla="*/ 92129 h 779635"/>
              <a:gd name="connsiteX3" fmla="*/ 3162211 w 3162211"/>
              <a:gd name="connsiteY3" fmla="*/ 338823 h 779635"/>
              <a:gd name="connsiteX4" fmla="*/ 2648151 w 3162211"/>
              <a:gd name="connsiteY4" fmla="*/ 779635 h 779635"/>
              <a:gd name="connsiteX5" fmla="*/ 2526882 w 3162211"/>
              <a:gd name="connsiteY5" fmla="*/ 598298 h 779635"/>
              <a:gd name="connsiteX6" fmla="*/ 0 w 3162211"/>
              <a:gd name="connsiteY6" fmla="*/ 555162 h 779635"/>
              <a:gd name="connsiteX7" fmla="*/ 62262 w 3162211"/>
              <a:gd name="connsiteY7" fmla="*/ 0 h 779635"/>
              <a:gd name="connsiteX0" fmla="*/ 62262 w 3162211"/>
              <a:gd name="connsiteY0" fmla="*/ 0 h 779635"/>
              <a:gd name="connsiteX1" fmla="*/ 2500023 w 3162211"/>
              <a:gd name="connsiteY1" fmla="*/ 344683 h 779635"/>
              <a:gd name="connsiteX2" fmla="*/ 2309166 w 3162211"/>
              <a:gd name="connsiteY2" fmla="*/ 92129 h 779635"/>
              <a:gd name="connsiteX3" fmla="*/ 3162211 w 3162211"/>
              <a:gd name="connsiteY3" fmla="*/ 338823 h 779635"/>
              <a:gd name="connsiteX4" fmla="*/ 2648151 w 3162211"/>
              <a:gd name="connsiteY4" fmla="*/ 779635 h 779635"/>
              <a:gd name="connsiteX5" fmla="*/ 2526882 w 3162211"/>
              <a:gd name="connsiteY5" fmla="*/ 598298 h 779635"/>
              <a:gd name="connsiteX6" fmla="*/ 0 w 3162211"/>
              <a:gd name="connsiteY6" fmla="*/ 555162 h 779635"/>
              <a:gd name="connsiteX7" fmla="*/ 62262 w 3162211"/>
              <a:gd name="connsiteY7" fmla="*/ 0 h 779635"/>
              <a:gd name="connsiteX0" fmla="*/ 62262 w 3162211"/>
              <a:gd name="connsiteY0" fmla="*/ 0 h 779635"/>
              <a:gd name="connsiteX1" fmla="*/ 2500023 w 3162211"/>
              <a:gd name="connsiteY1" fmla="*/ 344683 h 779635"/>
              <a:gd name="connsiteX2" fmla="*/ 2309166 w 3162211"/>
              <a:gd name="connsiteY2" fmla="*/ 92129 h 779635"/>
              <a:gd name="connsiteX3" fmla="*/ 3162211 w 3162211"/>
              <a:gd name="connsiteY3" fmla="*/ 338823 h 779635"/>
              <a:gd name="connsiteX4" fmla="*/ 2648151 w 3162211"/>
              <a:gd name="connsiteY4" fmla="*/ 779635 h 779635"/>
              <a:gd name="connsiteX5" fmla="*/ 2526882 w 3162211"/>
              <a:gd name="connsiteY5" fmla="*/ 598298 h 779635"/>
              <a:gd name="connsiteX6" fmla="*/ 0 w 3162211"/>
              <a:gd name="connsiteY6" fmla="*/ 555162 h 779635"/>
              <a:gd name="connsiteX7" fmla="*/ 62262 w 3162211"/>
              <a:gd name="connsiteY7" fmla="*/ 0 h 779635"/>
              <a:gd name="connsiteX0" fmla="*/ 62262 w 3162211"/>
              <a:gd name="connsiteY0" fmla="*/ 0 h 779635"/>
              <a:gd name="connsiteX1" fmla="*/ 2500023 w 3162211"/>
              <a:gd name="connsiteY1" fmla="*/ 344683 h 779635"/>
              <a:gd name="connsiteX2" fmla="*/ 2309166 w 3162211"/>
              <a:gd name="connsiteY2" fmla="*/ 92129 h 779635"/>
              <a:gd name="connsiteX3" fmla="*/ 3162211 w 3162211"/>
              <a:gd name="connsiteY3" fmla="*/ 338823 h 779635"/>
              <a:gd name="connsiteX4" fmla="*/ 2648151 w 3162211"/>
              <a:gd name="connsiteY4" fmla="*/ 779635 h 779635"/>
              <a:gd name="connsiteX5" fmla="*/ 2526882 w 3162211"/>
              <a:gd name="connsiteY5" fmla="*/ 598298 h 779635"/>
              <a:gd name="connsiteX6" fmla="*/ 0 w 3162211"/>
              <a:gd name="connsiteY6" fmla="*/ 555162 h 779635"/>
              <a:gd name="connsiteX7" fmla="*/ 62262 w 3162211"/>
              <a:gd name="connsiteY7" fmla="*/ 0 h 779635"/>
              <a:gd name="connsiteX0" fmla="*/ 62262 w 3162211"/>
              <a:gd name="connsiteY0" fmla="*/ 0 h 779635"/>
              <a:gd name="connsiteX1" fmla="*/ 2500023 w 3162211"/>
              <a:gd name="connsiteY1" fmla="*/ 344683 h 779635"/>
              <a:gd name="connsiteX2" fmla="*/ 2309166 w 3162211"/>
              <a:gd name="connsiteY2" fmla="*/ 92129 h 779635"/>
              <a:gd name="connsiteX3" fmla="*/ 3162211 w 3162211"/>
              <a:gd name="connsiteY3" fmla="*/ 338823 h 779635"/>
              <a:gd name="connsiteX4" fmla="*/ 2648151 w 3162211"/>
              <a:gd name="connsiteY4" fmla="*/ 779635 h 779635"/>
              <a:gd name="connsiteX5" fmla="*/ 2526882 w 3162211"/>
              <a:gd name="connsiteY5" fmla="*/ 598298 h 779635"/>
              <a:gd name="connsiteX6" fmla="*/ 0 w 3162211"/>
              <a:gd name="connsiteY6" fmla="*/ 555162 h 779635"/>
              <a:gd name="connsiteX7" fmla="*/ 62262 w 3162211"/>
              <a:gd name="connsiteY7" fmla="*/ 0 h 779635"/>
              <a:gd name="connsiteX0" fmla="*/ 62262 w 3162211"/>
              <a:gd name="connsiteY0" fmla="*/ 0 h 779635"/>
              <a:gd name="connsiteX1" fmla="*/ 2500023 w 3162211"/>
              <a:gd name="connsiteY1" fmla="*/ 344683 h 779635"/>
              <a:gd name="connsiteX2" fmla="*/ 2309166 w 3162211"/>
              <a:gd name="connsiteY2" fmla="*/ 92129 h 779635"/>
              <a:gd name="connsiteX3" fmla="*/ 3162211 w 3162211"/>
              <a:gd name="connsiteY3" fmla="*/ 338823 h 779635"/>
              <a:gd name="connsiteX4" fmla="*/ 2648151 w 3162211"/>
              <a:gd name="connsiteY4" fmla="*/ 779635 h 779635"/>
              <a:gd name="connsiteX5" fmla="*/ 2526882 w 3162211"/>
              <a:gd name="connsiteY5" fmla="*/ 598298 h 779635"/>
              <a:gd name="connsiteX6" fmla="*/ 0 w 3162211"/>
              <a:gd name="connsiteY6" fmla="*/ 555162 h 779635"/>
              <a:gd name="connsiteX7" fmla="*/ 62262 w 3162211"/>
              <a:gd name="connsiteY7" fmla="*/ 0 h 779635"/>
              <a:gd name="connsiteX0" fmla="*/ 62262 w 3162211"/>
              <a:gd name="connsiteY0" fmla="*/ 0 h 779635"/>
              <a:gd name="connsiteX1" fmla="*/ 2436948 w 3162211"/>
              <a:gd name="connsiteY1" fmla="*/ 368693 h 779635"/>
              <a:gd name="connsiteX2" fmla="*/ 2309166 w 3162211"/>
              <a:gd name="connsiteY2" fmla="*/ 92129 h 779635"/>
              <a:gd name="connsiteX3" fmla="*/ 3162211 w 3162211"/>
              <a:gd name="connsiteY3" fmla="*/ 338823 h 779635"/>
              <a:gd name="connsiteX4" fmla="*/ 2648151 w 3162211"/>
              <a:gd name="connsiteY4" fmla="*/ 779635 h 779635"/>
              <a:gd name="connsiteX5" fmla="*/ 2526882 w 3162211"/>
              <a:gd name="connsiteY5" fmla="*/ 598298 h 779635"/>
              <a:gd name="connsiteX6" fmla="*/ 0 w 3162211"/>
              <a:gd name="connsiteY6" fmla="*/ 555162 h 779635"/>
              <a:gd name="connsiteX7" fmla="*/ 62262 w 3162211"/>
              <a:gd name="connsiteY7" fmla="*/ 0 h 77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2211" h="779635">
                <a:moveTo>
                  <a:pt x="62262" y="0"/>
                </a:moveTo>
                <a:cubicBezTo>
                  <a:pt x="759277" y="235351"/>
                  <a:pt x="1487221" y="429193"/>
                  <a:pt x="2436948" y="368693"/>
                </a:cubicBezTo>
                <a:lnTo>
                  <a:pt x="2309166" y="92129"/>
                </a:lnTo>
                <a:lnTo>
                  <a:pt x="3162211" y="338823"/>
                </a:lnTo>
                <a:lnTo>
                  <a:pt x="2648151" y="779635"/>
                </a:lnTo>
                <a:lnTo>
                  <a:pt x="2526882" y="598298"/>
                </a:lnTo>
                <a:cubicBezTo>
                  <a:pt x="1712262" y="824016"/>
                  <a:pt x="902116" y="827136"/>
                  <a:pt x="0" y="555162"/>
                </a:cubicBezTo>
                <a:lnTo>
                  <a:pt x="62262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90B2DC7-1DA8-1EED-969F-C46F69A8F1F3}"/>
              </a:ext>
            </a:extLst>
          </p:cNvPr>
          <p:cNvSpPr txBox="1"/>
          <p:nvPr/>
        </p:nvSpPr>
        <p:spPr>
          <a:xfrm>
            <a:off x="-2806220" y="4550984"/>
            <a:ext cx="11608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TW" altLang="en-US"/>
              <a:t>資料蒐集 </a:t>
            </a:r>
          </a:p>
        </p:txBody>
      </p:sp>
      <p:sp>
        <p:nvSpPr>
          <p:cNvPr id="55" name="雙波浪 54">
            <a:extLst>
              <a:ext uri="{FF2B5EF4-FFF2-40B4-BE49-F238E27FC236}">
                <a16:creationId xmlns:a16="http://schemas.microsoft.com/office/drawing/2014/main" id="{C9404936-C562-478B-AA28-A8659E4EEF12}"/>
              </a:ext>
            </a:extLst>
          </p:cNvPr>
          <p:cNvSpPr/>
          <p:nvPr/>
        </p:nvSpPr>
        <p:spPr>
          <a:xfrm>
            <a:off x="-2709462" y="2783960"/>
            <a:ext cx="1650479" cy="1169717"/>
          </a:xfrm>
          <a:prstGeom prst="doubleWav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zh-TW" altLang="en-US">
                <a:solidFill>
                  <a:schemeClr val="tx1"/>
                </a:solidFill>
              </a:rPr>
              <a:t>增加安全</a:t>
            </a:r>
            <a:endParaRPr lang="en-US" altLang="zh-TW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zh-TW" altLang="en-US">
                <a:solidFill>
                  <a:schemeClr val="tx1"/>
                </a:solidFill>
              </a:rPr>
              <a:t>增加效率</a:t>
            </a:r>
            <a:endParaRPr lang="en-US" altLang="zh-TW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zh-TW" altLang="en-US">
                <a:solidFill>
                  <a:schemeClr val="tx1"/>
                </a:solidFill>
              </a:rPr>
              <a:t>節能減碳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7B82140B-6E3B-A124-548B-2FC8E4E68315}"/>
              </a:ext>
            </a:extLst>
          </p:cNvPr>
          <p:cNvGrpSpPr/>
          <p:nvPr/>
        </p:nvGrpSpPr>
        <p:grpSpPr>
          <a:xfrm>
            <a:off x="-3483043" y="2970699"/>
            <a:ext cx="682730" cy="878630"/>
            <a:chOff x="5210622" y="2465351"/>
            <a:chExt cx="1772666" cy="1908123"/>
          </a:xfrm>
          <a:solidFill>
            <a:srgbClr val="E9C53F"/>
          </a:solidFill>
        </p:grpSpPr>
        <p:sp>
          <p:nvSpPr>
            <p:cNvPr id="59" name="心形 58">
              <a:extLst>
                <a:ext uri="{FF2B5EF4-FFF2-40B4-BE49-F238E27FC236}">
                  <a16:creationId xmlns:a16="http://schemas.microsoft.com/office/drawing/2014/main" id="{CDC79CA6-7A96-5D9E-DD66-B4D0378BC3DB}"/>
                </a:ext>
              </a:extLst>
            </p:cNvPr>
            <p:cNvSpPr/>
            <p:nvPr/>
          </p:nvSpPr>
          <p:spPr>
            <a:xfrm>
              <a:off x="5210622" y="2588271"/>
              <a:ext cx="730578" cy="688376"/>
            </a:xfrm>
            <a:prstGeom prst="hear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心形 59">
              <a:extLst>
                <a:ext uri="{FF2B5EF4-FFF2-40B4-BE49-F238E27FC236}">
                  <a16:creationId xmlns:a16="http://schemas.microsoft.com/office/drawing/2014/main" id="{429CCE89-8D29-5011-DC7F-9401D495907C}"/>
                </a:ext>
              </a:extLst>
            </p:cNvPr>
            <p:cNvSpPr/>
            <p:nvPr/>
          </p:nvSpPr>
          <p:spPr>
            <a:xfrm>
              <a:off x="6252710" y="2588271"/>
              <a:ext cx="730578" cy="688376"/>
            </a:xfrm>
            <a:prstGeom prst="hear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心形 60">
              <a:extLst>
                <a:ext uri="{FF2B5EF4-FFF2-40B4-BE49-F238E27FC236}">
                  <a16:creationId xmlns:a16="http://schemas.microsoft.com/office/drawing/2014/main" id="{896CB6CD-A42C-73DB-0868-E846802BCFAB}"/>
                </a:ext>
              </a:extLst>
            </p:cNvPr>
            <p:cNvSpPr/>
            <p:nvPr/>
          </p:nvSpPr>
          <p:spPr>
            <a:xfrm>
              <a:off x="5292175" y="2653826"/>
              <a:ext cx="591430" cy="557266"/>
            </a:xfrm>
            <a:prstGeom prst="hear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心形 61">
              <a:extLst>
                <a:ext uri="{FF2B5EF4-FFF2-40B4-BE49-F238E27FC236}">
                  <a16:creationId xmlns:a16="http://schemas.microsoft.com/office/drawing/2014/main" id="{B9C6C32C-5F53-C073-F1BB-6883D8B2BDB6}"/>
                </a:ext>
              </a:extLst>
            </p:cNvPr>
            <p:cNvSpPr/>
            <p:nvPr/>
          </p:nvSpPr>
          <p:spPr>
            <a:xfrm>
              <a:off x="6312457" y="2653826"/>
              <a:ext cx="591430" cy="557266"/>
            </a:xfrm>
            <a:prstGeom prst="hear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梯形 62">
              <a:extLst>
                <a:ext uri="{FF2B5EF4-FFF2-40B4-BE49-F238E27FC236}">
                  <a16:creationId xmlns:a16="http://schemas.microsoft.com/office/drawing/2014/main" id="{83E047D6-5BE7-7AED-2014-DEC3709038D2}"/>
                </a:ext>
              </a:extLst>
            </p:cNvPr>
            <p:cNvSpPr/>
            <p:nvPr/>
          </p:nvSpPr>
          <p:spPr>
            <a:xfrm>
              <a:off x="6012437" y="3412109"/>
              <a:ext cx="161918" cy="518096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40F28F6F-E330-A563-1AB5-18F5F90FD160}"/>
                </a:ext>
              </a:extLst>
            </p:cNvPr>
            <p:cNvSpPr/>
            <p:nvPr/>
          </p:nvSpPr>
          <p:spPr>
            <a:xfrm>
              <a:off x="5571300" y="3934461"/>
              <a:ext cx="1037216" cy="4390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流程圖: 延遲 57">
              <a:extLst>
                <a:ext uri="{FF2B5EF4-FFF2-40B4-BE49-F238E27FC236}">
                  <a16:creationId xmlns:a16="http://schemas.microsoft.com/office/drawing/2014/main" id="{E71821D7-93C2-1588-A98B-B3E3939C9E16}"/>
                </a:ext>
              </a:extLst>
            </p:cNvPr>
            <p:cNvSpPr/>
            <p:nvPr/>
          </p:nvSpPr>
          <p:spPr>
            <a:xfrm rot="5400000">
              <a:off x="5556971" y="2388087"/>
              <a:ext cx="1074537" cy="1229066"/>
            </a:xfrm>
            <a:prstGeom prst="flowChartDelay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9" name="星形: 五角 68">
            <a:extLst>
              <a:ext uri="{FF2B5EF4-FFF2-40B4-BE49-F238E27FC236}">
                <a16:creationId xmlns:a16="http://schemas.microsoft.com/office/drawing/2014/main" id="{C2C285CD-8302-5FC2-0F9B-C9765A09FAD2}"/>
              </a:ext>
            </a:extLst>
          </p:cNvPr>
          <p:cNvSpPr/>
          <p:nvPr/>
        </p:nvSpPr>
        <p:spPr>
          <a:xfrm>
            <a:off x="3831115" y="5861377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314F21A-5FCD-A734-2A66-29259AE13DBC}"/>
              </a:ext>
            </a:extLst>
          </p:cNvPr>
          <p:cNvSpPr txBox="1"/>
          <p:nvPr/>
        </p:nvSpPr>
        <p:spPr>
          <a:xfrm>
            <a:off x="2420525" y="6060533"/>
            <a:ext cx="13708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TW" altLang="en-US"/>
              <a:t>成本 </a:t>
            </a:r>
            <a:r>
              <a:rPr lang="en-US" altLang="zh-TW"/>
              <a:t>&amp;</a:t>
            </a:r>
            <a:r>
              <a:rPr lang="zh-TW" altLang="en-US"/>
              <a:t> 費用</a:t>
            </a:r>
          </a:p>
        </p:txBody>
      </p:sp>
      <p:sp>
        <p:nvSpPr>
          <p:cNvPr id="71" name="星形: 五角 70">
            <a:extLst>
              <a:ext uri="{FF2B5EF4-FFF2-40B4-BE49-F238E27FC236}">
                <a16:creationId xmlns:a16="http://schemas.microsoft.com/office/drawing/2014/main" id="{BAD92D66-9706-3719-8970-C5EAF035B2D7}"/>
              </a:ext>
            </a:extLst>
          </p:cNvPr>
          <p:cNvSpPr/>
          <p:nvPr/>
        </p:nvSpPr>
        <p:spPr>
          <a:xfrm>
            <a:off x="2523942" y="2654738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6F91792-BFA4-A4BF-EB6F-07A15D6FD0F3}"/>
              </a:ext>
            </a:extLst>
          </p:cNvPr>
          <p:cNvSpPr txBox="1"/>
          <p:nvPr/>
        </p:nvSpPr>
        <p:spPr>
          <a:xfrm>
            <a:off x="1145144" y="2845616"/>
            <a:ext cx="13388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TW" altLang="en-US"/>
              <a:t>使用者態度</a:t>
            </a:r>
          </a:p>
        </p:txBody>
      </p:sp>
      <p:sp>
        <p:nvSpPr>
          <p:cNvPr id="4" name="星形: 五角 3">
            <a:extLst>
              <a:ext uri="{FF2B5EF4-FFF2-40B4-BE49-F238E27FC236}">
                <a16:creationId xmlns:a16="http://schemas.microsoft.com/office/drawing/2014/main" id="{DFBCE93A-4D8B-4E2C-A2C1-4C42B8272FF1}"/>
              </a:ext>
            </a:extLst>
          </p:cNvPr>
          <p:cNvSpPr/>
          <p:nvPr/>
        </p:nvSpPr>
        <p:spPr>
          <a:xfrm>
            <a:off x="2813901" y="4972034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AF8375C-C8FD-B117-B2E5-2F6872AD3FCC}"/>
              </a:ext>
            </a:extLst>
          </p:cNvPr>
          <p:cNvSpPr txBox="1"/>
          <p:nvPr/>
        </p:nvSpPr>
        <p:spPr>
          <a:xfrm>
            <a:off x="1398501" y="5171190"/>
            <a:ext cx="13756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TW" altLang="en-US"/>
              <a:t>規劃 </a:t>
            </a:r>
            <a:r>
              <a:rPr lang="en-US" altLang="zh-TW"/>
              <a:t>&amp;</a:t>
            </a:r>
            <a:r>
              <a:rPr lang="zh-TW" altLang="en-US"/>
              <a:t> 設計</a:t>
            </a:r>
          </a:p>
        </p:txBody>
      </p:sp>
      <p:sp>
        <p:nvSpPr>
          <p:cNvPr id="50" name="星形: 五角 49">
            <a:extLst>
              <a:ext uri="{FF2B5EF4-FFF2-40B4-BE49-F238E27FC236}">
                <a16:creationId xmlns:a16="http://schemas.microsoft.com/office/drawing/2014/main" id="{5DD25B84-4F09-D6AA-CCE8-26CD7CA9E749}"/>
              </a:ext>
            </a:extLst>
          </p:cNvPr>
          <p:cNvSpPr/>
          <p:nvPr/>
        </p:nvSpPr>
        <p:spPr>
          <a:xfrm>
            <a:off x="4808472" y="828839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F299E3D-A78A-C240-DAB1-11F1ECB11754}"/>
              </a:ext>
            </a:extLst>
          </p:cNvPr>
          <p:cNvSpPr txBox="1"/>
          <p:nvPr/>
        </p:nvSpPr>
        <p:spPr>
          <a:xfrm>
            <a:off x="4294237" y="559796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/>
              <a:t>路口安全</a:t>
            </a:r>
            <a:endParaRPr lang="en-US" altLang="zh-TW"/>
          </a:p>
        </p:txBody>
      </p:sp>
      <p:sp>
        <p:nvSpPr>
          <p:cNvPr id="57" name="星形: 五角 56">
            <a:extLst>
              <a:ext uri="{FF2B5EF4-FFF2-40B4-BE49-F238E27FC236}">
                <a16:creationId xmlns:a16="http://schemas.microsoft.com/office/drawing/2014/main" id="{ECCF7BA9-4CF0-F984-7D80-65A16103EA66}"/>
              </a:ext>
            </a:extLst>
          </p:cNvPr>
          <p:cNvSpPr/>
          <p:nvPr/>
        </p:nvSpPr>
        <p:spPr>
          <a:xfrm>
            <a:off x="7389605" y="828839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A8AED19-9485-3DCC-9D5B-F896506A67AF}"/>
              </a:ext>
            </a:extLst>
          </p:cNvPr>
          <p:cNvSpPr txBox="1"/>
          <p:nvPr/>
        </p:nvSpPr>
        <p:spPr>
          <a:xfrm>
            <a:off x="7250459" y="559796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/>
              <a:t>路口效率</a:t>
            </a:r>
            <a:endParaRPr lang="en-US" altLang="zh-TW"/>
          </a:p>
        </p:txBody>
      </p: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C6665A03-EC6D-3814-F615-FD76BFAEFF10}"/>
              </a:ext>
            </a:extLst>
          </p:cNvPr>
          <p:cNvSpPr/>
          <p:nvPr/>
        </p:nvSpPr>
        <p:spPr>
          <a:xfrm>
            <a:off x="9351816" y="4972034"/>
            <a:ext cx="614228" cy="631498"/>
          </a:xfrm>
          <a:prstGeom prst="star5">
            <a:avLst/>
          </a:prstGeom>
          <a:solidFill>
            <a:srgbClr val="FEE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3CFB082-68AF-77A3-5C08-2DA098C8B03F}"/>
              </a:ext>
            </a:extLst>
          </p:cNvPr>
          <p:cNvSpPr txBox="1"/>
          <p:nvPr/>
        </p:nvSpPr>
        <p:spPr>
          <a:xfrm>
            <a:off x="9949451" y="5171190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/>
              <a:t>規劃顧問</a:t>
            </a:r>
          </a:p>
        </p:txBody>
      </p:sp>
    </p:spTree>
    <p:extLst>
      <p:ext uri="{BB962C8B-B14F-4D97-AF65-F5344CB8AC3E}">
        <p14:creationId xmlns:p14="http://schemas.microsoft.com/office/powerpoint/2010/main" val="1413915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15854AF1-2B49-F36D-9D2D-E5D81519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785" y="2882904"/>
            <a:ext cx="5790788" cy="365393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D7D52C5-E2A8-6285-A2F8-88758AC3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官方指引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B68B2A-99EE-079D-F6E0-8FF0BBE2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3788485-D220-5E08-9D9D-2DC57493C322}"/>
              </a:ext>
            </a:extLst>
          </p:cNvPr>
          <p:cNvSpPr txBox="1"/>
          <p:nvPr/>
        </p:nvSpPr>
        <p:spPr>
          <a:xfrm>
            <a:off x="5965785" y="1273215"/>
            <a:ext cx="39356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/>
              <a:t>ITS</a:t>
            </a:r>
            <a:r>
              <a:rPr lang="zh-TW" altLang="en-US" sz="2400" b="1"/>
              <a:t>相關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常見交通感測器原理及優缺點評估</a:t>
            </a:r>
            <a:endParaRPr lang="en-US" altLang="zh-TW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號誌時制設計</a:t>
            </a:r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EB950F6-5DE9-0B28-4987-8777C2FFCDB5}"/>
              </a:ext>
            </a:extLst>
          </p:cNvPr>
          <p:cNvSpPr txBox="1"/>
          <p:nvPr/>
        </p:nvSpPr>
        <p:spPr>
          <a:xfrm>
            <a:off x="838200" y="1273215"/>
            <a:ext cx="21082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土建相關</a:t>
            </a:r>
            <a:r>
              <a:rPr lang="zh-TW" altLang="en-US"/>
              <a:t>：</a:t>
            </a:r>
            <a:r>
              <a:rPr lang="zh-TW" altLang="en-US">
                <a:hlinkClick r:id="rId4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號誌燈桿設置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B870A4-FF88-7DA8-0601-A1731243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11879"/>
            <a:ext cx="3538121" cy="47174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8C55D3-BC07-4BCE-F4E9-9B479EA60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195" y="746222"/>
            <a:ext cx="2702254" cy="2008055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D26FF45-1D29-6D5F-E4F9-6D4B02245030}"/>
              </a:ext>
            </a:extLst>
          </p:cNvPr>
          <p:cNvSpPr/>
          <p:nvPr/>
        </p:nvSpPr>
        <p:spPr>
          <a:xfrm>
            <a:off x="6931301" y="5544274"/>
            <a:ext cx="1772861" cy="794582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影像式感測器優缺點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2D516EE4-D5AD-1B7C-EBFA-422D732299E7}"/>
              </a:ext>
            </a:extLst>
          </p:cNvPr>
          <p:cNvSpPr/>
          <p:nvPr/>
        </p:nvSpPr>
        <p:spPr>
          <a:xfrm>
            <a:off x="6537762" y="5727434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74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E6D5BA-53BF-6BC4-DC62-E25D7C6D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E00F-EBF3-4491-8049-2B1D531B6CA1}" type="datetime3">
              <a:rPr lang="en-US" altLang="zh-TW" smtClean="0"/>
              <a:t>18 June 2024</a:t>
            </a:fld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819B7A0-6AFC-0AAC-88F3-51B5E1B9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規劃顧問</a:t>
            </a:r>
            <a:br>
              <a:rPr lang="en-US" altLang="zh-TW"/>
            </a:br>
            <a:r>
              <a:rPr lang="zh-TW" altLang="en-US"/>
              <a:t>系統整合</a:t>
            </a:r>
            <a:br>
              <a:rPr lang="en-US" altLang="zh-TW"/>
            </a:br>
            <a:r>
              <a:rPr lang="zh-TW" altLang="en-US"/>
              <a:t>軟硬體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08EF99-DD4D-C4B2-B397-BDD132F2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廠商 </a:t>
            </a:r>
            <a:r>
              <a:rPr lang="en-US" altLang="zh-TW"/>
              <a:t>&amp; </a:t>
            </a:r>
            <a:r>
              <a:rPr lang="zh-TW" altLang="en-US"/>
              <a:t>產品</a:t>
            </a:r>
          </a:p>
        </p:txBody>
      </p:sp>
    </p:spTree>
    <p:extLst>
      <p:ext uri="{BB962C8B-B14F-4D97-AF65-F5344CB8AC3E}">
        <p14:creationId xmlns:p14="http://schemas.microsoft.com/office/powerpoint/2010/main" val="412521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784DC-9FBC-4153-94B6-C655689B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規劃顧問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07FE20-FEC9-DF54-62ED-00FB1DB6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05863A8-7509-6A5F-ACF6-D55B52726814}"/>
              </a:ext>
            </a:extLst>
          </p:cNvPr>
          <p:cNvSpPr txBox="1"/>
          <p:nvPr/>
        </p:nvSpPr>
        <p:spPr>
          <a:xfrm>
            <a:off x="5965785" y="1273215"/>
            <a:ext cx="2723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傳統規劃顧問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highlight>
                  <a:srgbClr val="FFFF00"/>
                </a:highlight>
              </a:rPr>
              <a:t>AECOM</a:t>
            </a:r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ACCBFC-BFAA-C54C-4E6B-5509DCC6CE33}"/>
              </a:ext>
            </a:extLst>
          </p:cNvPr>
          <p:cNvSpPr txBox="1"/>
          <p:nvPr/>
        </p:nvSpPr>
        <p:spPr>
          <a:xfrm>
            <a:off x="838200" y="1273215"/>
            <a:ext cx="18711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/>
              <a:t>ITS</a:t>
            </a:r>
            <a:r>
              <a:rPr lang="zh-TW" altLang="en-US" sz="2400" b="1"/>
              <a:t>服務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highlight>
                  <a:srgbClr val="FFFF00"/>
                </a:highlight>
              </a:rPr>
              <a:t>Kimley-Horn</a:t>
            </a:r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26B1703-E5BC-B474-E5E4-CA4152A50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93947"/>
            <a:ext cx="4912360" cy="200178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1859824F-979D-CB17-0AA5-153B5CDF5F28}"/>
              </a:ext>
            </a:extLst>
          </p:cNvPr>
          <p:cNvSpPr/>
          <p:nvPr/>
        </p:nvSpPr>
        <p:spPr>
          <a:xfrm>
            <a:off x="1313018" y="5047729"/>
            <a:ext cx="4122582" cy="537056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路口車輛優先系統服務 </a:t>
            </a:r>
            <a:r>
              <a:rPr lang="en-US" altLang="zh-TW">
                <a:solidFill>
                  <a:schemeClr val="accent3">
                    <a:lumMod val="75000"/>
                  </a:schemeClr>
                </a:solidFill>
              </a:rPr>
              <a:t>(Kimley-Horn)</a:t>
            </a:r>
            <a:endParaRPr lang="zh-TW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B7576B6-D795-802A-1CA1-8EEF76FFD1F9}"/>
              </a:ext>
            </a:extLst>
          </p:cNvPr>
          <p:cNvSpPr/>
          <p:nvPr/>
        </p:nvSpPr>
        <p:spPr>
          <a:xfrm>
            <a:off x="838200" y="5102126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FCE44AE-0A1E-B56E-C037-85F25C8E4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912" y="2117795"/>
            <a:ext cx="4576208" cy="45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3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FFAEAF0-E2BA-5E6F-6010-F8FC2B97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7505"/>
            <a:ext cx="4180255" cy="23513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0F55E-3499-3669-A3DE-37518622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系統整合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F3E662-2A9C-83A9-9C9E-5DAE4CFD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0F7274-DDDF-F5C3-2358-DEC9C61C5250}"/>
              </a:ext>
            </a:extLst>
          </p:cNvPr>
          <p:cNvSpPr txBox="1"/>
          <p:nvPr/>
        </p:nvSpPr>
        <p:spPr>
          <a:xfrm>
            <a:off x="5965785" y="1273215"/>
            <a:ext cx="30780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車聯網 </a:t>
            </a:r>
            <a:r>
              <a:rPr lang="en-US" altLang="zh-TW" sz="2400" b="1"/>
              <a:t>&amp; </a:t>
            </a:r>
            <a:r>
              <a:rPr lang="zh-TW" altLang="en-US" sz="2400" b="1"/>
              <a:t>自駕車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solidFill>
                  <a:srgbClr val="FF0000"/>
                </a:solidFill>
                <a:highlight>
                  <a:srgbClr val="FFFF00"/>
                </a:highlight>
              </a:rPr>
              <a:t>Waymo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err="1"/>
              <a:t>Commsignia</a:t>
            </a:r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922149-772B-9B81-E6EE-F62A1761CD3B}"/>
              </a:ext>
            </a:extLst>
          </p:cNvPr>
          <p:cNvSpPr txBox="1"/>
          <p:nvPr/>
        </p:nvSpPr>
        <p:spPr>
          <a:xfrm>
            <a:off x="838200" y="1273215"/>
            <a:ext cx="2108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交通管理</a:t>
            </a:r>
            <a:r>
              <a:rPr lang="zh-TW" altLang="en-US"/>
              <a:t>：</a:t>
            </a:r>
            <a:r>
              <a:rPr lang="zh-TW" altLang="en-US">
                <a:hlinkClick r:id="rId4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err="1">
                <a:solidFill>
                  <a:srgbClr val="FF0000"/>
                </a:solidFill>
                <a:highlight>
                  <a:srgbClr val="FFFF00"/>
                </a:highlight>
              </a:rPr>
              <a:t>Iteris</a:t>
            </a:r>
            <a:endParaRPr lang="en-US" altLang="zh-TW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err="1">
                <a:solidFill>
                  <a:srgbClr val="FF0000"/>
                </a:solidFill>
              </a:rPr>
              <a:t>Miovision</a:t>
            </a:r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E03E8A-0F36-1F0C-7B0B-C7B3783A8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661" y="4037961"/>
            <a:ext cx="4143972" cy="23309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C65B46-2E00-8294-7E92-47D0D2BE8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137" y="2288878"/>
            <a:ext cx="4180256" cy="235139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A766275-2BF0-DE19-E264-173AEB9A5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2197" y="4640272"/>
            <a:ext cx="3218025" cy="18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12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A648C-91EA-4AEF-42A0-2940CA0C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軟硬體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9CB5D6-EBB4-99F1-E39E-8F30F8D4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3A0B60-B126-D806-C13E-5EC68FC6AF76}"/>
              </a:ext>
            </a:extLst>
          </p:cNvPr>
          <p:cNvSpPr txBox="1"/>
          <p:nvPr/>
        </p:nvSpPr>
        <p:spPr>
          <a:xfrm>
            <a:off x="5965785" y="1273215"/>
            <a:ext cx="30780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車聯網 </a:t>
            </a:r>
            <a:r>
              <a:rPr lang="en-US" altLang="zh-TW" sz="2400" b="1"/>
              <a:t>&amp; </a:t>
            </a:r>
            <a:r>
              <a:rPr lang="zh-TW" altLang="en-US" sz="2400" b="1"/>
              <a:t>自駕車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highlight>
                  <a:srgbClr val="FFFF00"/>
                </a:highlight>
              </a:rPr>
              <a:t>Harman SAVARI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err="1"/>
              <a:t>unex</a:t>
            </a:r>
            <a:r>
              <a:rPr lang="zh-TW" altLang="en-US"/>
              <a:t>亞勳</a:t>
            </a:r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BCF06A-8A90-C198-0488-C8F9BE68C2EB}"/>
              </a:ext>
            </a:extLst>
          </p:cNvPr>
          <p:cNvSpPr txBox="1"/>
          <p:nvPr/>
        </p:nvSpPr>
        <p:spPr>
          <a:xfrm>
            <a:off x="838200" y="1273215"/>
            <a:ext cx="18004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感測器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highlight>
                  <a:srgbClr val="FFFF00"/>
                </a:highlight>
              </a:rPr>
              <a:t>FLIR</a:t>
            </a:r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FEE1E0-123D-579D-77B6-CCD66836D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377372"/>
            <a:ext cx="4983866" cy="37637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473B5A-4699-EEBE-1E9A-B0622C1D2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74626"/>
            <a:ext cx="4779636" cy="33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75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52D173-C697-7980-F1A9-96B743829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t>18 June 2024</a:t>
            </a:fld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AE820E4-752D-505F-12CE-20A03116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總覽</a:t>
            </a:r>
            <a:br>
              <a:rPr lang="en-US" altLang="zh-TW"/>
            </a:br>
            <a:r>
              <a:rPr lang="zh-TW" altLang="en-US"/>
              <a:t>規劃 </a:t>
            </a:r>
            <a:r>
              <a:rPr lang="en-US" altLang="zh-TW"/>
              <a:t>&amp; </a:t>
            </a:r>
            <a:r>
              <a:rPr lang="zh-TW" altLang="en-US"/>
              <a:t>設計</a:t>
            </a:r>
            <a:br>
              <a:rPr lang="en-US" altLang="zh-TW"/>
            </a:br>
            <a:r>
              <a:rPr lang="zh-TW" altLang="en-US"/>
              <a:t>軟硬體技術規格</a:t>
            </a:r>
            <a:br>
              <a:rPr lang="en-US" altLang="zh-TW"/>
            </a:br>
            <a:r>
              <a:rPr lang="zh-TW" altLang="en-US"/>
              <a:t>成本 </a:t>
            </a:r>
            <a:r>
              <a:rPr lang="en-US" altLang="zh-TW"/>
              <a:t>&amp; </a:t>
            </a:r>
            <a:r>
              <a:rPr lang="zh-TW" altLang="en-US"/>
              <a:t>費用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6F7430-8B83-5EAF-B0BC-318D08509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產品</a:t>
            </a:r>
          </a:p>
        </p:txBody>
      </p:sp>
    </p:spTree>
    <p:extLst>
      <p:ext uri="{BB962C8B-B14F-4D97-AF65-F5344CB8AC3E}">
        <p14:creationId xmlns:p14="http://schemas.microsoft.com/office/powerpoint/2010/main" val="1644714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A8E7EB-06E1-B2F7-2421-7A87F28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Overview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366B328-1FE2-B87F-6C4D-22AB1657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C8A92A-BECD-1D3A-AA53-347C7C89EE4B}"/>
              </a:ext>
            </a:extLst>
          </p:cNvPr>
          <p:cNvSpPr txBox="1"/>
          <p:nvPr/>
        </p:nvSpPr>
        <p:spPr>
          <a:xfrm>
            <a:off x="5965785" y="1273215"/>
            <a:ext cx="23214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</a:rPr>
              <a:t>C0 v2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產品發展路徑規劃</a:t>
            </a:r>
            <a:endParaRPr lang="en-US" altLang="zh-TW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成本預估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架設規劃 </a:t>
            </a:r>
            <a:r>
              <a:rPr lang="en-US" altLang="zh-TW"/>
              <a:t>&amp;</a:t>
            </a:r>
            <a:r>
              <a:rPr lang="zh-TW" altLang="en-US"/>
              <a:t> </a:t>
            </a:r>
            <a:r>
              <a:rPr lang="en-US" altLang="zh-TW"/>
              <a:t>ID</a:t>
            </a:r>
            <a:r>
              <a:rPr lang="zh-TW" altLang="en-US"/>
              <a:t>設計</a:t>
            </a:r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8A4F7F2-8700-91BE-ADFD-56F5F3CF262F}"/>
              </a:ext>
            </a:extLst>
          </p:cNvPr>
          <p:cNvSpPr txBox="1"/>
          <p:nvPr/>
        </p:nvSpPr>
        <p:spPr>
          <a:xfrm>
            <a:off x="838200" y="1273215"/>
            <a:ext cx="286540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</a:rPr>
              <a:t>C0 v1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/>
              <a:t>ITS</a:t>
            </a:r>
            <a:r>
              <a:rPr lang="zh-TW" altLang="en-US"/>
              <a:t>市場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/>
              <a:t>AI Camera</a:t>
            </a:r>
            <a:r>
              <a:rPr lang="zh-TW" altLang="en-US"/>
              <a:t>、</a:t>
            </a:r>
            <a:r>
              <a:rPr lang="en-US" altLang="zh-TW"/>
              <a:t>ITS</a:t>
            </a:r>
            <a:r>
              <a:rPr lang="zh-TW" altLang="en-US"/>
              <a:t>廠商整理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無號誌路口產品規劃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370037-04DA-8296-8B4A-BC49DF85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94504"/>
            <a:ext cx="4186441" cy="23548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4B37B9-3535-449D-3EFE-27F587C91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091" y="5045378"/>
            <a:ext cx="3191018" cy="17949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AD9EEC7-7E6C-9752-6E13-FD038E447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930" y="2694505"/>
            <a:ext cx="4179332" cy="23508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F12E556-5F90-F6A3-00CD-57AAB9A4B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541" y="5045378"/>
            <a:ext cx="3191018" cy="17949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822437-0BED-2AF2-9D3E-236D49031C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000" y="5167775"/>
            <a:ext cx="1869037" cy="16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0ECDF0-14D9-CB44-326A-8FB81F91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規劃 </a:t>
            </a:r>
            <a:r>
              <a:rPr lang="en-US" altLang="zh-TW"/>
              <a:t>&amp; </a:t>
            </a:r>
            <a:r>
              <a:rPr lang="zh-TW" altLang="en-US"/>
              <a:t>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7C1F28-2E7A-F1E4-EABC-FC824F32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4264D0-160D-5123-BF88-D2C83A4ABB20}"/>
              </a:ext>
            </a:extLst>
          </p:cNvPr>
          <p:cNvSpPr txBox="1"/>
          <p:nvPr/>
        </p:nvSpPr>
        <p:spPr>
          <a:xfrm>
            <a:off x="4519863" y="1273215"/>
            <a:ext cx="3152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設計</a:t>
            </a:r>
            <a:r>
              <a:rPr lang="en-US" altLang="zh-TW" sz="2400" b="1"/>
              <a:t>ID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err="1">
                <a:highlight>
                  <a:srgbClr val="FFFF00"/>
                </a:highlight>
              </a:rPr>
              <a:t>Interlux</a:t>
            </a:r>
            <a:r>
              <a:rPr lang="zh-TW" altLang="en-US">
                <a:highlight>
                  <a:srgbClr val="FFFF00"/>
                </a:highlight>
              </a:rPr>
              <a:t>設計 </a:t>
            </a:r>
            <a:r>
              <a:rPr lang="en-US" altLang="zh-TW">
                <a:highlight>
                  <a:srgbClr val="FFFF00"/>
                </a:highlight>
              </a:rPr>
              <a:t>(From Yulun)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自製燈箱評估 </a:t>
            </a:r>
            <a:r>
              <a:rPr lang="en-US" altLang="zh-TW"/>
              <a:t>(From Victor)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FBBB80-30C3-E29C-09D3-3A9346B116B1}"/>
              </a:ext>
            </a:extLst>
          </p:cNvPr>
          <p:cNvSpPr txBox="1"/>
          <p:nvPr/>
        </p:nvSpPr>
        <p:spPr>
          <a:xfrm>
            <a:off x="838200" y="1273215"/>
            <a:ext cx="21082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架設位置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solidFill>
                  <a:srgbClr val="FF0000"/>
                </a:solidFill>
                <a:highlight>
                  <a:srgbClr val="FFFF00"/>
                </a:highlight>
              </a:rPr>
              <a:t>攝影機</a:t>
            </a:r>
            <a:endParaRPr lang="en-US" altLang="zh-TW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毫米波雷達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highlight>
                  <a:srgbClr val="FFFF00"/>
                </a:highlight>
              </a:rPr>
              <a:t>V2X RSU</a:t>
            </a:r>
            <a:endParaRPr lang="zh-TW" altLang="en-US">
              <a:highlight>
                <a:srgbClr val="FF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A5EA833-FE34-270A-27C9-7878D0C473F6}"/>
              </a:ext>
            </a:extLst>
          </p:cNvPr>
          <p:cNvSpPr txBox="1"/>
          <p:nvPr/>
        </p:nvSpPr>
        <p:spPr>
          <a:xfrm>
            <a:off x="9245530" y="1273215"/>
            <a:ext cx="23914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號控器</a:t>
            </a:r>
            <a:r>
              <a:rPr lang="zh-TW" altLang="en-US"/>
              <a:t>：</a:t>
            </a:r>
            <a:r>
              <a:rPr lang="zh-TW" altLang="en-US">
                <a:hlinkClick r:id="rId4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介面</a:t>
            </a:r>
            <a:endParaRPr lang="en-US" altLang="zh-TW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供電 </a:t>
            </a:r>
            <a:r>
              <a:rPr lang="en-US" altLang="zh-TW">
                <a:highlight>
                  <a:srgbClr val="FFFF00"/>
                </a:highlight>
              </a:rPr>
              <a:t>(From Waiting)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資料傳輸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5CA187B-ED8F-9334-15B8-E4C9D6BF0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94504"/>
            <a:ext cx="3341489" cy="18795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371998-E5B1-5E3E-6BE3-7DD27300C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4948382"/>
            <a:ext cx="1793576" cy="156563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A4E4133-D53D-F872-1B0F-BAC254E5B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777" y="4948382"/>
            <a:ext cx="1765748" cy="15656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64C208B-A76C-963E-0515-C7A51CB5E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815" y="2688356"/>
            <a:ext cx="2917346" cy="226002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F8E1299-C158-BC73-07BB-97A5C2FA0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5995" y="4027164"/>
            <a:ext cx="4166986" cy="311524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558D341-54A1-E4DC-A79F-8CE81C34E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4937" y="2822992"/>
            <a:ext cx="3196669" cy="100860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926ADAC-FB87-0E68-E876-E9B25E6E64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0389" y="4465345"/>
            <a:ext cx="2003591" cy="16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33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9F6F32-0102-B4E2-DD4F-EF377756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廠商訪談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49A6823-6C9A-63F0-C932-0EC1019F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28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6305E60-3740-7CE6-5EA1-AEA27CCBC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567753"/>
              </p:ext>
            </p:extLst>
          </p:nvPr>
        </p:nvGraphicFramePr>
        <p:xfrm>
          <a:off x="462987" y="1025690"/>
          <a:ext cx="11256784" cy="5735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1551">
                  <a:extLst>
                    <a:ext uri="{9D8B030D-6E8A-4147-A177-3AD203B41FA5}">
                      <a16:colId xmlns:a16="http://schemas.microsoft.com/office/drawing/2014/main" val="3995577557"/>
                    </a:ext>
                  </a:extLst>
                </a:gridCol>
                <a:gridCol w="832834">
                  <a:extLst>
                    <a:ext uri="{9D8B030D-6E8A-4147-A177-3AD203B41FA5}">
                      <a16:colId xmlns:a16="http://schemas.microsoft.com/office/drawing/2014/main" val="639681912"/>
                    </a:ext>
                  </a:extLst>
                </a:gridCol>
                <a:gridCol w="1886674">
                  <a:extLst>
                    <a:ext uri="{9D8B030D-6E8A-4147-A177-3AD203B41FA5}">
                      <a16:colId xmlns:a16="http://schemas.microsoft.com/office/drawing/2014/main" val="329492438"/>
                    </a:ext>
                  </a:extLst>
                </a:gridCol>
                <a:gridCol w="2631362">
                  <a:extLst>
                    <a:ext uri="{9D8B030D-6E8A-4147-A177-3AD203B41FA5}">
                      <a16:colId xmlns:a16="http://schemas.microsoft.com/office/drawing/2014/main" val="362938919"/>
                    </a:ext>
                  </a:extLst>
                </a:gridCol>
                <a:gridCol w="4354363">
                  <a:extLst>
                    <a:ext uri="{9D8B030D-6E8A-4147-A177-3AD203B41FA5}">
                      <a16:colId xmlns:a16="http://schemas.microsoft.com/office/drawing/2014/main" val="4222456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訪談公司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單位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主要人員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專業領域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實際業績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2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鼎漢工程顧問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ITS</a:t>
                      </a:r>
                      <a:r>
                        <a:rPr lang="zh-TW" altLang="en-US" sz="1600"/>
                        <a:t>部門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林宜達 副總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智慧路口、適應性號誌規劃建置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智慧交通中心規劃、建置及維運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高雄輕軌路口安全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>
                          <a:hlinkClick r:id="rId2"/>
                        </a:rPr>
                        <a:t>台北市文林北路適應性號誌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0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進昇交通資訊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N/A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林志豪 代表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陳勝凱 董事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人、車流人工調查計算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車牌辨識及科技執法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宜蘭鐵路高架化沿線路口路段交通量調查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環保局車輛辨識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67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景翊科技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N/A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陳奕廷 總經理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陳敬恆 經理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國內交通相關計畫執行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國際數據應用業務開拓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高雄市路口號誌績效評估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台南市路口安全評估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國立成功大學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交通管理學系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李威勳 教授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周建銘 博士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智慧路口應用規劃建置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適應性號誌規劃建置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台南市適應性路口建置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台南市緊急車輛優先通行系統建置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49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英研智能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呂治國 處長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/>
                        <a:t>Edge AI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影像辨識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台北市</a:t>
                      </a:r>
                      <a:r>
                        <a:rPr lang="en-US" altLang="zh-TW" sz="1600"/>
                        <a:t>200+</a:t>
                      </a:r>
                      <a:r>
                        <a:rPr lang="zh-TW" altLang="en-US" sz="1600"/>
                        <a:t>路口進行車人流統計、車速偵測、塞車偵測、事故偵測及科技執法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6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err="1"/>
                        <a:t>Yunex</a:t>
                      </a:r>
                      <a:r>
                        <a:rPr lang="en-US" altLang="zh-TW" sz="1600"/>
                        <a:t> Traffic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N/A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/>
                        <a:t>Philip Welsh </a:t>
                      </a:r>
                      <a:r>
                        <a:rPr lang="zh-TW" altLang="en-US" sz="1600"/>
                        <a:t>紐澳區</a:t>
                      </a:r>
                      <a:r>
                        <a:rPr lang="en-US" altLang="zh-TW" sz="1600"/>
                        <a:t>BD Director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適應性號誌系統建置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感測器設備整合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8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亞勳科技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N/A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/>
                        <a:t>CEO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/>
                        <a:t>Technical Manager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車聯網</a:t>
                      </a:r>
                      <a:r>
                        <a:rPr lang="en-US" altLang="zh-TW" sz="1600"/>
                        <a:t>OBU</a:t>
                      </a:r>
                      <a:r>
                        <a:rPr lang="zh-TW" altLang="en-US" sz="1600"/>
                        <a:t>、</a:t>
                      </a:r>
                      <a:r>
                        <a:rPr lang="en-US" altLang="zh-TW" sz="1600"/>
                        <a:t>RSU</a:t>
                      </a:r>
                      <a:r>
                        <a:rPr lang="zh-TW" altLang="en-US" sz="1600"/>
                        <a:t>及軟體開發製造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提供</a:t>
                      </a:r>
                      <a:r>
                        <a:rPr lang="en-US" altLang="zh-TW" sz="1600"/>
                        <a:t>OBU</a:t>
                      </a:r>
                      <a:r>
                        <a:rPr lang="zh-TW" altLang="en-US" sz="1600"/>
                        <a:t>予</a:t>
                      </a:r>
                      <a:r>
                        <a:rPr lang="en-US" altLang="zh-TW" sz="1600"/>
                        <a:t>NAVYA</a:t>
                      </a:r>
                      <a:r>
                        <a:rPr lang="zh-TW" altLang="en-US" sz="1600"/>
                        <a:t>及</a:t>
                      </a:r>
                      <a:r>
                        <a:rPr lang="en-US" altLang="zh-TW" sz="1600" err="1"/>
                        <a:t>Easymile</a:t>
                      </a:r>
                      <a:r>
                        <a:rPr lang="zh-TW" altLang="en-US" sz="1600"/>
                        <a:t>等自駕大廠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參與歐美、新北淡海車聯網建置應用案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49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來順興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N/A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郭朝陽 總經理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號誌控制器生產製造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/>
                        <a:t>路口設備整合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桃園市號誌化路口建置案</a:t>
                      </a:r>
                      <a:endParaRPr lang="en-US" altLang="zh-TW" sz="1600"/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/>
                        <a:t>與資拓宏宇合作建置適應性號誌路口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53922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DFA9B650-057C-27A3-ECC6-99A0DB89D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389" y="510742"/>
            <a:ext cx="3391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InterLux訪談整理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0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B07BB-89CB-2149-B44A-CCC185A2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訪談成果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FD803E7-13E1-BBB8-8B2D-AC3B0A6E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29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1EEAAB1-083F-EFC7-BC6A-852180A21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29076"/>
              </p:ext>
            </p:extLst>
          </p:nvPr>
        </p:nvGraphicFramePr>
        <p:xfrm>
          <a:off x="484414" y="1144588"/>
          <a:ext cx="11369222" cy="5608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38518">
                  <a:extLst>
                    <a:ext uri="{9D8B030D-6E8A-4147-A177-3AD203B41FA5}">
                      <a16:colId xmlns:a16="http://schemas.microsoft.com/office/drawing/2014/main" val="3387435871"/>
                    </a:ext>
                  </a:extLst>
                </a:gridCol>
                <a:gridCol w="1337661">
                  <a:extLst>
                    <a:ext uri="{9D8B030D-6E8A-4147-A177-3AD203B41FA5}">
                      <a16:colId xmlns:a16="http://schemas.microsoft.com/office/drawing/2014/main" val="2929851549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1649888818"/>
                    </a:ext>
                  </a:extLst>
                </a:gridCol>
                <a:gridCol w="3227354">
                  <a:extLst>
                    <a:ext uri="{9D8B030D-6E8A-4147-A177-3AD203B41FA5}">
                      <a16:colId xmlns:a16="http://schemas.microsoft.com/office/drawing/2014/main" val="171423467"/>
                    </a:ext>
                  </a:extLst>
                </a:gridCol>
                <a:gridCol w="1273629">
                  <a:extLst>
                    <a:ext uri="{9D8B030D-6E8A-4147-A177-3AD203B41FA5}">
                      <a16:colId xmlns:a16="http://schemas.microsoft.com/office/drawing/2014/main" val="1458636549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3554367550"/>
                    </a:ext>
                  </a:extLst>
                </a:gridCol>
                <a:gridCol w="1121228">
                  <a:extLst>
                    <a:ext uri="{9D8B030D-6E8A-4147-A177-3AD203B41FA5}">
                      <a16:colId xmlns:a16="http://schemas.microsoft.com/office/drawing/2014/main" val="97496313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767052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市場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應用建議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攝影機架設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感測器選用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資料傳輸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設備供電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非號誌化路口設計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36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鼎漢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號誌燈故障偵測有既有需求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行人偵測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號誌燈箱高度可能不足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位置不一定正對車流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號誌燈光可能影響辨識</a:t>
                      </a:r>
                      <a:endParaRPr lang="en-US" altLang="zh-TW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無評論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Wi-Fi</a:t>
                      </a:r>
                      <a:r>
                        <a:rPr lang="zh-TW" altLang="en-US" sz="1600"/>
                        <a:t>傳輸穩定性不佳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接燈頭電有風險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/>
                        <a:t>未討論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70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進昇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科技執法有需求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適應性號誌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號誌燈箱高度應該足夠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位置若正對車流為理想位置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感測距離建議停止線上游</a:t>
                      </a:r>
                      <a:r>
                        <a:rPr lang="en-US" altLang="zh-TW" sz="1600"/>
                        <a:t>70</a:t>
                      </a:r>
                      <a:r>
                        <a:rPr lang="zh-TW" altLang="en-US" sz="1600"/>
                        <a:t>米</a:t>
                      </a:r>
                      <a:endParaRPr lang="en-US" altLang="zh-TW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1080P</a:t>
                      </a:r>
                      <a:r>
                        <a:rPr lang="zh-TW" altLang="en-US" sz="1600"/>
                        <a:t>攝影機、毫米波雷達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/>
                        <a:t>無評論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接燈頭電應可行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/>
                        <a:t>未討論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87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景翊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交通安全改善預算增加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安全分析</a:t>
                      </a:r>
                      <a:endParaRPr lang="en-US" altLang="zh-TW" sz="1600"/>
                    </a:p>
                    <a:p>
                      <a:r>
                        <a:rPr lang="zh-TW" altLang="en-US" sz="1600"/>
                        <a:t>碰撞構圖</a:t>
                      </a:r>
                      <a:endParaRPr lang="en-US" altLang="zh-TW" sz="1600"/>
                    </a:p>
                    <a:p>
                      <a:r>
                        <a:rPr lang="zh-TW" altLang="en-US" sz="1600"/>
                        <a:t>號誌績效評估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高度不足照遠可能有遮蔽問題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角度無法執行安全分析</a:t>
                      </a:r>
                      <a:endParaRPr lang="en-US" altLang="zh-TW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1080P</a:t>
                      </a:r>
                      <a:r>
                        <a:rPr lang="zh-TW" altLang="en-US" sz="1600"/>
                        <a:t>攝影機、既有</a:t>
                      </a:r>
                      <a:r>
                        <a:rPr lang="en-US" altLang="zh-TW" sz="1600"/>
                        <a:t>CCTV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/>
                        <a:t>無線不穩會造成辨識錯誤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無評論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目前缺乏整體性且美觀產品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3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成大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交通安全、車聯網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適應性號誌</a:t>
                      </a:r>
                      <a:endParaRPr lang="en-US" altLang="zh-TW" sz="1600"/>
                    </a:p>
                    <a:p>
                      <a:r>
                        <a:rPr lang="en-US" altLang="zh-TW" sz="1600"/>
                        <a:t>V2X &amp; </a:t>
                      </a:r>
                      <a:r>
                        <a:rPr lang="zh-TW" altLang="en-US" sz="1600"/>
                        <a:t>自駕車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號誌燈箱高度可能不足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適應性號誌距離須達</a:t>
                      </a:r>
                      <a:r>
                        <a:rPr lang="en-US" altLang="zh-TW" sz="1600"/>
                        <a:t>100-200</a:t>
                      </a:r>
                      <a:r>
                        <a:rPr lang="zh-TW" altLang="en-US" sz="1600"/>
                        <a:t>米</a:t>
                      </a:r>
                      <a:endParaRPr lang="en-US" altLang="zh-TW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720P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/>
                        <a:t>無線傳輸會不穩定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建議再拉一條電線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建議採用</a:t>
                      </a:r>
                      <a:r>
                        <a:rPr lang="en-US" altLang="zh-TW" sz="1600"/>
                        <a:t>CMS</a:t>
                      </a:r>
                      <a:r>
                        <a:rPr lang="zh-TW" altLang="en-US" sz="1600"/>
                        <a:t>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54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英研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台灣市場需求大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適應性號誌</a:t>
                      </a:r>
                      <a:endParaRPr lang="en-US" altLang="zh-TW" sz="1600"/>
                    </a:p>
                    <a:p>
                      <a:r>
                        <a:rPr lang="en-US" altLang="zh-TW" sz="1600"/>
                        <a:t>V2X &amp; </a:t>
                      </a:r>
                      <a:r>
                        <a:rPr lang="zh-TW" altLang="en-US" sz="1600"/>
                        <a:t>自駕車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架設於近端號誌桿順著車流方向拍攝，可同時進行流量計算及科技執法 </a:t>
                      </a:r>
                      <a:r>
                        <a:rPr lang="en-US" altLang="zh-TW" sz="1600"/>
                        <a:t>(</a:t>
                      </a:r>
                      <a:r>
                        <a:rPr lang="zh-TW" altLang="en-US" sz="1600"/>
                        <a:t>適用台灣路口</a:t>
                      </a:r>
                      <a:r>
                        <a:rPr lang="en-US" altLang="zh-TW" sz="16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2MP</a:t>
                      </a:r>
                      <a:r>
                        <a:rPr lang="zh-TW" altLang="en-US" sz="1600"/>
                        <a:t>可變焦攝影機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/>
                        <a:t>自有設備有線為主、</a:t>
                      </a:r>
                      <a:r>
                        <a:rPr lang="en-US" altLang="zh-TW" sz="1600"/>
                        <a:t>4G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PoE PD (DC</a:t>
                      </a:r>
                      <a:r>
                        <a:rPr lang="zh-TW" altLang="en-US" sz="1600"/>
                        <a:t>：</a:t>
                      </a:r>
                      <a:r>
                        <a:rPr lang="en-US" altLang="zh-TW" sz="1600"/>
                        <a:t>12V/6A) 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未討論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88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亞勳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V2X</a:t>
                      </a:r>
                      <a:r>
                        <a:rPr lang="zh-TW" altLang="en-US" sz="1600"/>
                        <a:t>市場尚未爆發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V2X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認為燈箱位置佳</a:t>
                      </a:r>
                      <a:endParaRPr lang="en-US" altLang="zh-TW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未討論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RSU</a:t>
                      </a:r>
                      <a:r>
                        <a:rPr lang="zh-TW" altLang="en-US" sz="1600"/>
                        <a:t>採有線傳輸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RSU</a:t>
                      </a:r>
                      <a:r>
                        <a:rPr lang="zh-TW" altLang="en-US" sz="1600"/>
                        <a:t>採有線供電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未討論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9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/>
                        <a:t>來順興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故障偵測有需求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故障偵測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未討論</a:t>
                      </a:r>
                      <a:endParaRPr lang="en-US" altLang="zh-TW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未討論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Wi-Fi</a:t>
                      </a:r>
                      <a:r>
                        <a:rPr lang="zh-TW" altLang="en-US" sz="1600"/>
                        <a:t>路口干擾多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接燈頭電應可行</a:t>
                      </a:r>
                      <a:endParaRPr lang="en-US" altLang="zh-TW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未討論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726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51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536E2D0-4F11-6F6E-5613-4799EC56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大綱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8E3E31-EC4B-5652-61F1-39643397F1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/>
              <a:t>市場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9C4CBF-6C00-1A43-B734-F5F1DF44031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A492A57-4798-D57D-D2BC-7CEDB045EDB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zh-TW" altLang="en-US"/>
              <a:t>應用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467C677-7C9B-0C67-1637-A5B92D88ED9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91AC293-2AFA-2635-B924-5F2A69C35EE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zh-TW" altLang="en-US"/>
              <a:t>法規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F343E56-51C2-9D52-DF00-37CD141F42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FA3D4DA6-C5BB-8EE4-E0C0-32B073F370F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zh-TW" altLang="en-US"/>
              <a:t>廠商 </a:t>
            </a:r>
            <a:r>
              <a:rPr lang="en-US" altLang="zh-TW"/>
              <a:t>&amp;</a:t>
            </a:r>
            <a:r>
              <a:rPr lang="zh-TW" altLang="en-US"/>
              <a:t>產品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11ECAE92-5A98-EEB0-F22C-1049A8794A0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9197B6B-F7A6-3BF3-C503-8DE00A46E78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TW" err="1"/>
              <a:t>Leotek</a:t>
            </a:r>
            <a:r>
              <a:rPr lang="zh-TW" altLang="en-US"/>
              <a:t>產品 </a:t>
            </a:r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0214EA3-84EF-C512-8165-D42EADBE4D6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243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AF7D51D-6344-2442-0DE0-29CFC193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7" y="2155488"/>
            <a:ext cx="5329733" cy="29979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5569B3B-B0C4-537F-3E1D-DB92A0AB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軟硬體技術規格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47B303-5033-848E-DA21-0D6ADE2F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E1AAFE-7A4F-1AAE-9E74-2FA869E000DA}"/>
              </a:ext>
            </a:extLst>
          </p:cNvPr>
          <p:cNvSpPr txBox="1"/>
          <p:nvPr/>
        </p:nvSpPr>
        <p:spPr>
          <a:xfrm>
            <a:off x="838200" y="1273215"/>
            <a:ext cx="38159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軟體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highlight>
                  <a:srgbClr val="FFFF00"/>
                </a:highlight>
              </a:rPr>
              <a:t>Data from Sky</a:t>
            </a:r>
            <a:r>
              <a:rPr lang="zh-TW" altLang="en-US">
                <a:highlight>
                  <a:srgbClr val="FFFF00"/>
                </a:highlight>
              </a:rPr>
              <a:t>功能說明 </a:t>
            </a:r>
            <a:r>
              <a:rPr lang="en-US" altLang="zh-TW">
                <a:highlight>
                  <a:srgbClr val="FFFF00"/>
                </a:highlight>
              </a:rPr>
              <a:t>(From Dan)</a:t>
            </a:r>
            <a:endParaRPr lang="zh-TW" altLang="en-US">
              <a:highlight>
                <a:srgbClr val="FFFF00"/>
              </a:highligh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A12C00-0839-D3A3-FB00-DE06B5ADA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72376" y="3304399"/>
            <a:ext cx="4255036" cy="2393458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C4867FA1-B3E2-566C-1AE2-47D5A82422ED}"/>
              </a:ext>
            </a:extLst>
          </p:cNvPr>
          <p:cNvSpPr/>
          <p:nvPr/>
        </p:nvSpPr>
        <p:spPr>
          <a:xfrm>
            <a:off x="-4019426" y="5543634"/>
            <a:ext cx="2168451" cy="794582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3">
                    <a:lumMod val="75000"/>
                  </a:schemeClr>
                </a:solidFill>
              </a:rPr>
              <a:t>Data From Sky </a:t>
            </a:r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偵測車輛方式設定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15CA98EF-0223-C318-2EED-411003B7113D}"/>
              </a:ext>
            </a:extLst>
          </p:cNvPr>
          <p:cNvSpPr/>
          <p:nvPr/>
        </p:nvSpPr>
        <p:spPr>
          <a:xfrm>
            <a:off x="-4412965" y="5726794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44A058-A88B-DA8E-FC76-511FAF6C6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72376" y="465723"/>
            <a:ext cx="4255036" cy="2393458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DC4B373C-1B5C-5FD7-B68C-1E1C15A90391}"/>
              </a:ext>
            </a:extLst>
          </p:cNvPr>
          <p:cNvSpPr/>
          <p:nvPr/>
        </p:nvSpPr>
        <p:spPr>
          <a:xfrm>
            <a:off x="-4034835" y="2735522"/>
            <a:ext cx="2168451" cy="794582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3">
                    <a:lumMod val="75000"/>
                  </a:schemeClr>
                </a:solidFill>
              </a:rPr>
              <a:t>Data From Sky</a:t>
            </a:r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設定參考點為估算車速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DBF3A20-436F-6FC2-4B6E-6152B3DAD381}"/>
              </a:ext>
            </a:extLst>
          </p:cNvPr>
          <p:cNvSpPr/>
          <p:nvPr/>
        </p:nvSpPr>
        <p:spPr>
          <a:xfrm>
            <a:off x="-4428374" y="2918682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255CAF8-86A1-5287-E63A-8864257F923E}"/>
              </a:ext>
            </a:extLst>
          </p:cNvPr>
          <p:cNvSpPr/>
          <p:nvPr/>
        </p:nvSpPr>
        <p:spPr>
          <a:xfrm>
            <a:off x="865516" y="5297072"/>
            <a:ext cx="3425331" cy="644577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accent3">
                    <a:lumMod val="75000"/>
                  </a:schemeClr>
                </a:solidFill>
              </a:rPr>
              <a:t>Data From Sky </a:t>
            </a:r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可判斷資訊整理</a:t>
            </a:r>
            <a:endParaRPr lang="en-US" altLang="zh-TW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06D5BBF9-4AC9-F679-B425-75D066051EEE}"/>
              </a:ext>
            </a:extLst>
          </p:cNvPr>
          <p:cNvSpPr/>
          <p:nvPr/>
        </p:nvSpPr>
        <p:spPr>
          <a:xfrm>
            <a:off x="471977" y="5426490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FBA23A-8211-27BB-FF6C-1BED18968C0E}"/>
              </a:ext>
            </a:extLst>
          </p:cNvPr>
          <p:cNvSpPr txBox="1"/>
          <p:nvPr/>
        </p:nvSpPr>
        <p:spPr>
          <a:xfrm>
            <a:off x="5965785" y="1273215"/>
            <a:ext cx="16033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硬體</a:t>
            </a:r>
            <a:r>
              <a:rPr lang="zh-TW" altLang="en-US"/>
              <a:t>：</a:t>
            </a:r>
            <a:r>
              <a:rPr lang="zh-TW" altLang="en-US">
                <a:hlinkClick r:id="rId6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highlight>
                  <a:srgbClr val="FFFF00"/>
                </a:highlight>
              </a:rPr>
              <a:t>24</a:t>
            </a:r>
            <a:r>
              <a:rPr lang="zh-TW" altLang="en-US">
                <a:highlight>
                  <a:srgbClr val="FFFF00"/>
                </a:highlight>
              </a:rPr>
              <a:t> </a:t>
            </a:r>
            <a:r>
              <a:rPr lang="en-US" altLang="zh-TW">
                <a:highlight>
                  <a:srgbClr val="FFFF00"/>
                </a:highlight>
              </a:rPr>
              <a:t>GHz</a:t>
            </a:r>
            <a:r>
              <a:rPr lang="zh-TW" altLang="en-US">
                <a:highlight>
                  <a:srgbClr val="FFFF00"/>
                </a:highlight>
              </a:rPr>
              <a:t>雷達</a:t>
            </a:r>
            <a:endParaRPr lang="en-US" altLang="zh-TW">
              <a:highlight>
                <a:srgbClr val="FFFF00"/>
              </a:highlight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CD387D6-E487-2818-258B-91198B2C9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785" y="2021017"/>
            <a:ext cx="3284957" cy="258251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C39761-EFDE-4C95-C099-2AA72FE5C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450" y="2018689"/>
            <a:ext cx="358190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3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1B7E9-2DF3-EBB1-C742-5FC4AA6A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成本 </a:t>
            </a:r>
            <a:r>
              <a:rPr lang="en-US" altLang="zh-TW"/>
              <a:t>&amp;</a:t>
            </a:r>
            <a:r>
              <a:rPr lang="zh-TW" altLang="en-US"/>
              <a:t> 費用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0DA91E-A391-0176-7EFF-EC3A4B90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CC9329-BE00-4CEF-72C1-8DA500A0F861}"/>
              </a:ext>
            </a:extLst>
          </p:cNvPr>
          <p:cNvSpPr txBox="1"/>
          <p:nvPr/>
        </p:nvSpPr>
        <p:spPr>
          <a:xfrm>
            <a:off x="5965785" y="1273215"/>
            <a:ext cx="48590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>
                <a:solidFill>
                  <a:srgbClr val="FF0000"/>
                </a:solidFill>
              </a:rPr>
              <a:t>設備參考費用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號誌化路口、非號誌化路口、科技執法</a:t>
            </a:r>
            <a:endParaRPr lang="en-US" altLang="zh-TW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台灣計畫案編列費用、美國建置案公開經費</a:t>
            </a:r>
            <a:endParaRPr lang="en-US" altLang="zh-TW">
              <a:highlight>
                <a:srgbClr val="FFFF00"/>
              </a:highligh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F2F96E-78EE-6349-0CF3-F2A0EC509BD8}"/>
              </a:ext>
            </a:extLst>
          </p:cNvPr>
          <p:cNvSpPr txBox="1"/>
          <p:nvPr/>
        </p:nvSpPr>
        <p:spPr>
          <a:xfrm>
            <a:off x="838201" y="1273215"/>
            <a:ext cx="47407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>
                <a:solidFill>
                  <a:srgbClr val="FF0000"/>
                </a:solidFill>
              </a:rPr>
              <a:t>智慧路口成本預估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/>
              <a:t>RWI</a:t>
            </a:r>
            <a:r>
              <a:rPr lang="zh-TW" altLang="en-US"/>
              <a:t> </a:t>
            </a:r>
            <a:r>
              <a:rPr lang="en-US" altLang="zh-TW"/>
              <a:t>3000 (</a:t>
            </a:r>
            <a:r>
              <a:rPr lang="zh-TW" altLang="en-US"/>
              <a:t>結合攝影機 </a:t>
            </a:r>
            <a:r>
              <a:rPr lang="en-US" altLang="zh-TW"/>
              <a:t>/ 24GHz </a:t>
            </a:r>
            <a:r>
              <a:rPr lang="zh-TW" altLang="en-US"/>
              <a:t>雷達</a:t>
            </a:r>
            <a:r>
              <a:rPr lang="en-US" altLang="zh-TW"/>
              <a:t>)</a:t>
            </a:r>
            <a:r>
              <a:rPr lang="zh-TW" altLang="en-US"/>
              <a:t>成本估算 </a:t>
            </a:r>
            <a:r>
              <a:rPr lang="en-US" altLang="zh-TW"/>
              <a:t>(</a:t>
            </a:r>
            <a:r>
              <a:rPr lang="zh-TW" altLang="en-US"/>
              <a:t>單一路口</a:t>
            </a:r>
            <a:r>
              <a:rPr lang="en-US" altLang="zh-TW"/>
              <a:t>4</a:t>
            </a:r>
            <a:r>
              <a:rPr lang="zh-TW" altLang="en-US"/>
              <a:t>支、</a:t>
            </a:r>
            <a:r>
              <a:rPr lang="en-US" altLang="zh-TW">
                <a:highlight>
                  <a:srgbClr val="FFFF00"/>
                </a:highlight>
              </a:rPr>
              <a:t>8</a:t>
            </a:r>
            <a:r>
              <a:rPr lang="zh-TW" altLang="en-US">
                <a:highlight>
                  <a:srgbClr val="FFFF00"/>
                </a:highlight>
              </a:rPr>
              <a:t>支</a:t>
            </a:r>
            <a:r>
              <a:rPr lang="zh-TW" altLang="en-US"/>
              <a:t>、</a:t>
            </a:r>
            <a:r>
              <a:rPr lang="en-US" altLang="zh-TW"/>
              <a:t>12</a:t>
            </a:r>
            <a:r>
              <a:rPr lang="zh-TW" altLang="en-US"/>
              <a:t>支方案</a:t>
            </a:r>
            <a:r>
              <a:rPr lang="en-US" altLang="zh-TW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與既有攝影機方案成本比較</a:t>
            </a:r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25A653E-BB54-0942-E02C-C8107589B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1" y="2721452"/>
            <a:ext cx="5059575" cy="377142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2ECFE3F-90E8-64BC-8DB0-6BF585662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21452"/>
            <a:ext cx="5892800" cy="1117600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9543B8E-4AE0-7795-BDBF-E1829E461086}"/>
              </a:ext>
            </a:extLst>
          </p:cNvPr>
          <p:cNvSpPr/>
          <p:nvPr/>
        </p:nvSpPr>
        <p:spPr>
          <a:xfrm>
            <a:off x="6573904" y="3839052"/>
            <a:ext cx="4074311" cy="712356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號誌化路口</a:t>
            </a:r>
            <a:endParaRPr lang="en-US" altLang="zh-TW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嘉義市智慧安全路口建置計畫 </a:t>
            </a:r>
            <a:r>
              <a:rPr lang="en-US" altLang="zh-TW">
                <a:solidFill>
                  <a:schemeClr val="accent3">
                    <a:lumMod val="75000"/>
                  </a:schemeClr>
                </a:solidFill>
              </a:rPr>
              <a:t>(113.04)</a:t>
            </a:r>
            <a:endParaRPr lang="zh-TW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007A3A1-2BAA-50B7-DA86-F46FC9A77820}"/>
              </a:ext>
            </a:extLst>
          </p:cNvPr>
          <p:cNvSpPr/>
          <p:nvPr/>
        </p:nvSpPr>
        <p:spPr>
          <a:xfrm>
            <a:off x="6129565" y="3981099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8AC703-6D1A-F454-CBFA-81F13490F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66555"/>
            <a:ext cx="5892800" cy="879078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D731FF-4DA4-99C4-1B29-D5795A5F9B15}"/>
              </a:ext>
            </a:extLst>
          </p:cNvPr>
          <p:cNvSpPr/>
          <p:nvPr/>
        </p:nvSpPr>
        <p:spPr>
          <a:xfrm>
            <a:off x="6573904" y="5584785"/>
            <a:ext cx="4074311" cy="712356"/>
          </a:xfrm>
          <a:prstGeom prst="roundRect">
            <a:avLst/>
          </a:prstGeom>
          <a:solidFill>
            <a:srgbClr val="FFF368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科技執法</a:t>
            </a:r>
            <a:endParaRPr lang="en-US" altLang="zh-TW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美國</a:t>
            </a:r>
            <a:r>
              <a:rPr lang="en-US" altLang="zh-TW">
                <a:solidFill>
                  <a:schemeClr val="accent3">
                    <a:lumMod val="75000"/>
                  </a:schemeClr>
                </a:solidFill>
              </a:rPr>
              <a:t>ITS</a:t>
            </a:r>
            <a:r>
              <a:rPr lang="zh-TW" altLang="en-US">
                <a:solidFill>
                  <a:schemeClr val="accent3">
                    <a:lumMod val="75000"/>
                  </a:schemeClr>
                </a:solidFill>
              </a:rPr>
              <a:t>辦公室公告參考費用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D9F661AD-7FA7-A769-F560-4D00B38D81EA}"/>
              </a:ext>
            </a:extLst>
          </p:cNvPr>
          <p:cNvSpPr/>
          <p:nvPr/>
        </p:nvSpPr>
        <p:spPr>
          <a:xfrm>
            <a:off x="6129565" y="5726832"/>
            <a:ext cx="393539" cy="40511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92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6EEB8-5ABE-5612-6FCE-5630EAEA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趨勢及願景</a:t>
            </a:r>
            <a:br>
              <a:rPr lang="en-US" altLang="zh-TW"/>
            </a:br>
            <a:r>
              <a:rPr lang="zh-TW" altLang="en-US"/>
              <a:t>政策及資源</a:t>
            </a:r>
            <a:br>
              <a:rPr lang="en-US" altLang="zh-TW"/>
            </a:br>
            <a:r>
              <a:rPr lang="zh-TW" altLang="en-US"/>
              <a:t>使用者態度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EE264A-217F-2933-5B5F-26797FFD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市場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E5670-0C26-4435-8B5C-9A730D60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18 June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1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E4DC5-0601-3D8C-857C-601D7086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趨勢及願景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4DF1EE-81BD-632C-51F8-58A0827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16BC6B-A76C-1A62-1CED-D20D9DA3066E}"/>
              </a:ext>
            </a:extLst>
          </p:cNvPr>
          <p:cNvSpPr txBox="1"/>
          <p:nvPr/>
        </p:nvSpPr>
        <p:spPr>
          <a:xfrm>
            <a:off x="838200" y="1273215"/>
            <a:ext cx="25506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願景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整體智慧移動願景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智慧道路想像</a:t>
            </a:r>
            <a:r>
              <a:rPr lang="zh-TW" altLang="en-US"/>
              <a:t>及分級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車聯網導入構想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97A1F5-B5E8-A672-E47E-2C4110464A78}"/>
              </a:ext>
            </a:extLst>
          </p:cNvPr>
          <p:cNvSpPr txBox="1"/>
          <p:nvPr/>
        </p:nvSpPr>
        <p:spPr>
          <a:xfrm>
            <a:off x="5965785" y="1273215"/>
            <a:ext cx="34655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既有市場概況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/>
              <a:t>USDOT</a:t>
            </a:r>
            <a:r>
              <a:rPr lang="zh-TW" altLang="en-US"/>
              <a:t>執行成果 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highlight>
                  <a:srgbClr val="FFFF00"/>
                </a:highlight>
              </a:rPr>
              <a:t>USA</a:t>
            </a:r>
            <a:r>
              <a:rPr lang="zh-TW" altLang="en-US">
                <a:highlight>
                  <a:srgbClr val="FFFF00"/>
                </a:highlight>
              </a:rPr>
              <a:t> </a:t>
            </a:r>
            <a:r>
              <a:rPr lang="en-US" altLang="zh-TW">
                <a:highlight>
                  <a:srgbClr val="FFFF00"/>
                </a:highlight>
              </a:rPr>
              <a:t>ITS</a:t>
            </a:r>
            <a:r>
              <a:rPr lang="zh-TW" altLang="en-US">
                <a:highlight>
                  <a:srgbClr val="FFFF00"/>
                </a:highlight>
              </a:rPr>
              <a:t>布建狀況</a:t>
            </a:r>
            <a:endParaRPr lang="en-US" altLang="zh-TW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台灣攝影機市場 </a:t>
            </a:r>
            <a:r>
              <a:rPr lang="en-US" altLang="zh-TW"/>
              <a:t>(From Casper)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solidFill>
                  <a:srgbClr val="FF0000"/>
                </a:solidFill>
              </a:rPr>
              <a:t>各家調研機構</a:t>
            </a:r>
            <a:r>
              <a:rPr lang="en-US" altLang="zh-TW">
                <a:solidFill>
                  <a:srgbClr val="FF0000"/>
                </a:solidFill>
              </a:rPr>
              <a:t>ITS</a:t>
            </a:r>
            <a:r>
              <a:rPr lang="zh-TW" altLang="en-US">
                <a:solidFill>
                  <a:srgbClr val="FF0000"/>
                </a:solidFill>
              </a:rPr>
              <a:t>市場整理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78D16C3-CF9E-2B09-E306-D668D972C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15" y="2971502"/>
            <a:ext cx="5353797" cy="37629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314D261-331F-2468-630A-ED2C7B457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41" y="2842875"/>
            <a:ext cx="4694994" cy="37629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FFFF207-F1D9-9CFE-4D58-BC22C9FD01AA}"/>
              </a:ext>
            </a:extLst>
          </p:cNvPr>
          <p:cNvSpPr txBox="1"/>
          <p:nvPr/>
        </p:nvSpPr>
        <p:spPr>
          <a:xfrm>
            <a:off x="10644854" y="5317808"/>
            <a:ext cx="1572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highlight>
                  <a:srgbClr val="FFFF00"/>
                </a:highlight>
              </a:rPr>
              <a:t>黃底</a:t>
            </a:r>
            <a:r>
              <a:rPr lang="zh-TW" altLang="en-US" sz="1400"/>
              <a:t>：對應圖片</a:t>
            </a:r>
            <a:endParaRPr lang="en-US" altLang="zh-TW" sz="1400"/>
          </a:p>
          <a:p>
            <a:r>
              <a:rPr lang="zh-TW" altLang="en-US" sz="1400">
                <a:solidFill>
                  <a:srgbClr val="FF0000"/>
                </a:solidFill>
              </a:rPr>
              <a:t>紅字</a:t>
            </a:r>
            <a:r>
              <a:rPr lang="zh-TW" altLang="en-US" sz="1400"/>
              <a:t>：</a:t>
            </a:r>
            <a:r>
              <a:rPr lang="en-US" altLang="zh-TW" sz="1400" err="1"/>
              <a:t>Leotek</a:t>
            </a:r>
            <a:r>
              <a:rPr lang="zh-TW" altLang="en-US" sz="1400"/>
              <a:t>整理</a:t>
            </a:r>
          </a:p>
        </p:txBody>
      </p:sp>
    </p:spTree>
    <p:extLst>
      <p:ext uri="{BB962C8B-B14F-4D97-AF65-F5344CB8AC3E}">
        <p14:creationId xmlns:p14="http://schemas.microsoft.com/office/powerpoint/2010/main" val="263577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C268D-FFDE-F971-6D07-E63B4781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ITS</a:t>
            </a:r>
            <a:r>
              <a:rPr lang="zh-TW" altLang="en-US"/>
              <a:t> </a:t>
            </a:r>
            <a:r>
              <a:rPr lang="en-US" altLang="zh-TW"/>
              <a:t>Market Potential – Literature Review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10DAB2-6A02-DE5C-9360-97468739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52F841-8D82-C050-693E-F763B0A8C43B}"/>
              </a:ext>
            </a:extLst>
          </p:cNvPr>
          <p:cNvSpPr/>
          <p:nvPr/>
        </p:nvSpPr>
        <p:spPr>
          <a:xfrm>
            <a:off x="1474808" y="1144588"/>
            <a:ext cx="3420000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Future Market Insight: 2022-2032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D2B9CC-B470-1EC0-551B-3A180CE17B8C}"/>
              </a:ext>
            </a:extLst>
          </p:cNvPr>
          <p:cNvSpPr/>
          <p:nvPr/>
        </p:nvSpPr>
        <p:spPr>
          <a:xfrm>
            <a:off x="4967285" y="1144588"/>
            <a:ext cx="3420000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GrandView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Research: 2024-2030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A76B41-A171-43FE-F17C-64B27EB87018}"/>
              </a:ext>
            </a:extLst>
          </p:cNvPr>
          <p:cNvSpPr/>
          <p:nvPr/>
        </p:nvSpPr>
        <p:spPr>
          <a:xfrm>
            <a:off x="8459761" y="1144588"/>
            <a:ext cx="3420000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MarkestandMarkets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: 2023-2028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93D8F3-2B01-41C4-3D9D-A7920AAE2B00}"/>
              </a:ext>
            </a:extLst>
          </p:cNvPr>
          <p:cNvSpPr/>
          <p:nvPr/>
        </p:nvSpPr>
        <p:spPr>
          <a:xfrm>
            <a:off x="1474808" y="1649787"/>
            <a:ext cx="3420000" cy="923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全球交通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壅塞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議題加劇：政府願意投資在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ITS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解決方案上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車聯網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及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自駕車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等新應用出現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98B440-DDA8-3154-CD06-8106394EA11F}"/>
              </a:ext>
            </a:extLst>
          </p:cNvPr>
          <p:cNvSpPr txBox="1"/>
          <p:nvPr/>
        </p:nvSpPr>
        <p:spPr>
          <a:xfrm>
            <a:off x="358680" y="1649787"/>
            <a:ext cx="1043651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TW" altLang="en-US"/>
              <a:t>成長主因</a:t>
            </a:r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C2D2D4-72EA-C469-07E6-0D3B1EEE15FA}"/>
              </a:ext>
            </a:extLst>
          </p:cNvPr>
          <p:cNvSpPr/>
          <p:nvPr/>
        </p:nvSpPr>
        <p:spPr>
          <a:xfrm>
            <a:off x="4967285" y="1649787"/>
            <a:ext cx="3420000" cy="923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  <a:defRPr/>
            </a:pPr>
            <a:r>
              <a:rPr lang="zh-TW" altLang="en-US" sz="1600">
                <a:solidFill>
                  <a:srgbClr val="FF0000"/>
                </a:solidFill>
              </a:rPr>
              <a:t>運具數量成長</a:t>
            </a:r>
            <a:r>
              <a:rPr lang="zh-TW" altLang="en-US" sz="1600">
                <a:solidFill>
                  <a:prstClr val="black"/>
                </a:solidFill>
              </a:rPr>
              <a:t>使管理需求增加</a:t>
            </a:r>
            <a:endParaRPr lang="en-US" altLang="zh-TW" sz="160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交通解決方案及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智慧車輛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增加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智慧城市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布建增加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CAE552-E489-14C5-2BBB-330C9967DA5D}"/>
              </a:ext>
            </a:extLst>
          </p:cNvPr>
          <p:cNvSpPr/>
          <p:nvPr/>
        </p:nvSpPr>
        <p:spPr>
          <a:xfrm>
            <a:off x="8459761" y="1649787"/>
            <a:ext cx="3420000" cy="923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壅塞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及管理問題帶動車隊及交通管理需求成長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減碳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需求增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C119DD-E993-3AE5-116D-319C2D14E45A}"/>
              </a:ext>
            </a:extLst>
          </p:cNvPr>
          <p:cNvSpPr txBox="1"/>
          <p:nvPr/>
        </p:nvSpPr>
        <p:spPr>
          <a:xfrm>
            <a:off x="358680" y="2599723"/>
            <a:ext cx="1043651" cy="604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TW" altLang="en-US"/>
              <a:t>目標年市場規模</a:t>
            </a:r>
            <a:endParaRPr lang="en-US" altLang="zh-TW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FB857B-DA92-A892-8019-B250A9CA74C7}"/>
              </a:ext>
            </a:extLst>
          </p:cNvPr>
          <p:cNvSpPr/>
          <p:nvPr/>
        </p:nvSpPr>
        <p:spPr>
          <a:xfrm>
            <a:off x="1474808" y="2599723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132.92 Billion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美元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(2032)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3E5405-58B1-F33A-E8D6-11EA2A1378BD}"/>
              </a:ext>
            </a:extLst>
          </p:cNvPr>
          <p:cNvSpPr/>
          <p:nvPr/>
        </p:nvSpPr>
        <p:spPr>
          <a:xfrm>
            <a:off x="4967285" y="2599723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90.39 Billion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美元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(2030)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75F0E0-126B-C0A6-B337-E9A0ADA021E4}"/>
              </a:ext>
            </a:extLst>
          </p:cNvPr>
          <p:cNvSpPr/>
          <p:nvPr/>
        </p:nvSpPr>
        <p:spPr>
          <a:xfrm>
            <a:off x="8459761" y="2599723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67.2 Billion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美元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(2028)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E0FE66-7982-D35D-FBE7-BBE9B50EC545}"/>
              </a:ext>
            </a:extLst>
          </p:cNvPr>
          <p:cNvSpPr txBox="1"/>
          <p:nvPr/>
        </p:nvSpPr>
        <p:spPr>
          <a:xfrm>
            <a:off x="358680" y="3230809"/>
            <a:ext cx="1043651" cy="604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TW" altLang="en-US"/>
              <a:t>基年市場規模</a:t>
            </a:r>
            <a:endParaRPr lang="en-US" altLang="zh-TW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8637EAB-C700-31F8-E5F2-C648D48F7841}"/>
              </a:ext>
            </a:extLst>
          </p:cNvPr>
          <p:cNvSpPr/>
          <p:nvPr/>
        </p:nvSpPr>
        <p:spPr>
          <a:xfrm>
            <a:off x="1474808" y="3230809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37.8 Billion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美元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(2022)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4DA0B7-F6D7-A389-C3C5-2BC928CD29C6}"/>
              </a:ext>
            </a:extLst>
          </p:cNvPr>
          <p:cNvSpPr/>
          <p:nvPr/>
        </p:nvSpPr>
        <p:spPr>
          <a:xfrm>
            <a:off x="4967285" y="3230809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51.16 Billion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美元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(2023)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BACD62-D9A2-7BD1-B29D-9A25C0AC1723}"/>
              </a:ext>
            </a:extLst>
          </p:cNvPr>
          <p:cNvSpPr/>
          <p:nvPr/>
        </p:nvSpPr>
        <p:spPr>
          <a:xfrm>
            <a:off x="8459761" y="3230809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47.8 Billion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美元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(2023)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B003B30-4BB6-0EEC-A84E-6BADD222C6C4}"/>
              </a:ext>
            </a:extLst>
          </p:cNvPr>
          <p:cNvSpPr txBox="1"/>
          <p:nvPr/>
        </p:nvSpPr>
        <p:spPr>
          <a:xfrm>
            <a:off x="358680" y="3861895"/>
            <a:ext cx="1043651" cy="604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en-US" altLang="zh-TW"/>
              <a:t>CAGR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7977154-765B-A7D4-88D8-935351DBB489}"/>
              </a:ext>
            </a:extLst>
          </p:cNvPr>
          <p:cNvSpPr/>
          <p:nvPr/>
        </p:nvSpPr>
        <p:spPr>
          <a:xfrm>
            <a:off x="1474808" y="3861895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13.4% (2022-2032)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9DE50DC-72FB-4A7D-8DC9-2D7E8ED013A2}"/>
              </a:ext>
            </a:extLst>
          </p:cNvPr>
          <p:cNvSpPr/>
          <p:nvPr/>
        </p:nvSpPr>
        <p:spPr>
          <a:xfrm>
            <a:off x="4967285" y="3861895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8.5% (2023-2030)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9A31BA-C2DD-7CB2-BD55-210CCE5A35E8}"/>
              </a:ext>
            </a:extLst>
          </p:cNvPr>
          <p:cNvSpPr/>
          <p:nvPr/>
        </p:nvSpPr>
        <p:spPr>
          <a:xfrm>
            <a:off x="8459761" y="3861895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7.1% (2023-2028)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B22EE80-B94F-B944-96DA-53782B7946C7}"/>
              </a:ext>
            </a:extLst>
          </p:cNvPr>
          <p:cNvSpPr txBox="1"/>
          <p:nvPr/>
        </p:nvSpPr>
        <p:spPr>
          <a:xfrm>
            <a:off x="358680" y="4492981"/>
            <a:ext cx="1043651" cy="604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TW" altLang="en-US"/>
              <a:t>區域市場龍頭</a:t>
            </a:r>
            <a:endParaRPr lang="en-US" altLang="zh-TW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448D739-CBC3-E3BE-6E25-BD8D555F9778}"/>
              </a:ext>
            </a:extLst>
          </p:cNvPr>
          <p:cNvSpPr/>
          <p:nvPr/>
        </p:nvSpPr>
        <p:spPr>
          <a:xfrm>
            <a:off x="1474808" y="4492981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北美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28.1%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(2032)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CE6DA9-E014-F298-A2B7-F4F8D06180B4}"/>
              </a:ext>
            </a:extLst>
          </p:cNvPr>
          <p:cNvSpPr/>
          <p:nvPr/>
        </p:nvSpPr>
        <p:spPr>
          <a:xfrm>
            <a:off x="4967285" y="4492981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美國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35% (2022)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8752705-67C6-ABD4-3B03-E3EB0EE2D9AC}"/>
              </a:ext>
            </a:extLst>
          </p:cNvPr>
          <p:cNvSpPr/>
          <p:nvPr/>
        </p:nvSpPr>
        <p:spPr>
          <a:xfrm>
            <a:off x="8459761" y="4492981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亞太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(2028)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9FB251E-182A-CEB7-2D2B-2BA4B98C2A4A}"/>
              </a:ext>
            </a:extLst>
          </p:cNvPr>
          <p:cNvSpPr txBox="1"/>
          <p:nvPr/>
        </p:nvSpPr>
        <p:spPr>
          <a:xfrm>
            <a:off x="358680" y="5124067"/>
            <a:ext cx="1043651" cy="604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TW" altLang="en-US"/>
              <a:t>應用領域龍頭</a:t>
            </a:r>
            <a:endParaRPr lang="en-US" altLang="zh-TW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117E9FB-BC0F-D07B-2BBC-4BCE6E90AB6B}"/>
              </a:ext>
            </a:extLst>
          </p:cNvPr>
          <p:cNvSpPr/>
          <p:nvPr/>
        </p:nvSpPr>
        <p:spPr>
          <a:xfrm>
            <a:off x="1474808" y="5124067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ATMS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D72F0B8-0049-87C8-8A14-0FAE41524FE4}"/>
              </a:ext>
            </a:extLst>
          </p:cNvPr>
          <p:cNvSpPr/>
          <p:nvPr/>
        </p:nvSpPr>
        <p:spPr>
          <a:xfrm>
            <a:off x="4967285" y="5124067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1600">
                <a:solidFill>
                  <a:prstClr val="black"/>
                </a:solidFill>
                <a:latin typeface="Calibri"/>
                <a:ea typeface="微軟正黑體"/>
              </a:rPr>
              <a:t>ATMS 30% (2022)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DF07FDF-190E-3AEC-6F69-1A249AE65D86}"/>
              </a:ext>
            </a:extLst>
          </p:cNvPr>
          <p:cNvSpPr/>
          <p:nvPr/>
        </p:nvSpPr>
        <p:spPr>
          <a:xfrm>
            <a:off x="8459761" y="5124067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ATMS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C20F86-914F-611B-53B3-4B928D486EF9}"/>
              </a:ext>
            </a:extLst>
          </p:cNvPr>
          <p:cNvSpPr txBox="1"/>
          <p:nvPr/>
        </p:nvSpPr>
        <p:spPr>
          <a:xfrm>
            <a:off x="358680" y="5755154"/>
            <a:ext cx="1043651" cy="604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buNone/>
            </a:pPr>
            <a:r>
              <a:rPr lang="zh-TW" altLang="en-US"/>
              <a:t>部門龍頭</a:t>
            </a:r>
            <a:endParaRPr lang="en-US" altLang="zh-TW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023719-B2DC-CDE0-EE6A-369B1F9B629F}"/>
              </a:ext>
            </a:extLst>
          </p:cNvPr>
          <p:cNvSpPr/>
          <p:nvPr/>
        </p:nvSpPr>
        <p:spPr>
          <a:xfrm>
            <a:off x="1474808" y="5755153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600">
                <a:solidFill>
                  <a:prstClr val="black"/>
                </a:solidFill>
                <a:latin typeface="Calibri"/>
                <a:ea typeface="微軟正黑體"/>
              </a:rPr>
              <a:t>軟體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86256C6-A48F-ED96-BBE2-477173C1C1E0}"/>
              </a:ext>
            </a:extLst>
          </p:cNvPr>
          <p:cNvSpPr/>
          <p:nvPr/>
        </p:nvSpPr>
        <p:spPr>
          <a:xfrm>
            <a:off x="4967285" y="5755153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硬體</a:t>
            </a:r>
            <a:r>
              <a:rPr lang="en-US" altLang="zh-TW" sz="1600">
                <a:solidFill>
                  <a:prstClr val="black"/>
                </a:solidFill>
                <a:latin typeface="Calibri"/>
                <a:ea typeface="微軟正黑體"/>
              </a:rPr>
              <a:t>4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5% (2022)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076328-B75B-4787-41DA-B80ECD85EFA3}"/>
              </a:ext>
            </a:extLst>
          </p:cNvPr>
          <p:cNvSpPr/>
          <p:nvPr/>
        </p:nvSpPr>
        <p:spPr>
          <a:xfrm>
            <a:off x="8459761" y="5755153"/>
            <a:ext cx="3420000" cy="604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600">
                <a:solidFill>
                  <a:prstClr val="black"/>
                </a:solidFill>
                <a:latin typeface="Calibri"/>
                <a:ea typeface="微軟正黑體"/>
              </a:rPr>
              <a:t>硬體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(2022)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B9FDF13-3882-F4B0-CAA0-55633DC3BCC9}"/>
              </a:ext>
            </a:extLst>
          </p:cNvPr>
          <p:cNvSpPr/>
          <p:nvPr/>
        </p:nvSpPr>
        <p:spPr>
          <a:xfrm>
            <a:off x="959224" y="6400800"/>
            <a:ext cx="10488698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>
                <a:solidFill>
                  <a:schemeClr val="tx1"/>
                </a:solidFill>
              </a:rPr>
              <a:t>ITS</a:t>
            </a:r>
            <a:r>
              <a:rPr lang="zh-TW" altLang="en-US" b="1">
                <a:solidFill>
                  <a:schemeClr val="tx1"/>
                </a:solidFill>
              </a:rPr>
              <a:t>市場：受道路壅塞加劇、減碳需求及新科技出現帶動，預計成長迅速且以</a:t>
            </a:r>
            <a:r>
              <a:rPr lang="en-US" altLang="zh-TW" b="1">
                <a:solidFill>
                  <a:schemeClr val="tx1"/>
                </a:solidFill>
              </a:rPr>
              <a:t>ATMS</a:t>
            </a:r>
            <a:r>
              <a:rPr lang="zh-TW" altLang="en-US" b="1">
                <a:solidFill>
                  <a:schemeClr val="tx1"/>
                </a:solidFill>
              </a:rPr>
              <a:t>為最大需求領域</a:t>
            </a:r>
          </a:p>
        </p:txBody>
      </p:sp>
    </p:spTree>
    <p:extLst>
      <p:ext uri="{BB962C8B-B14F-4D97-AF65-F5344CB8AC3E}">
        <p14:creationId xmlns:p14="http://schemas.microsoft.com/office/powerpoint/2010/main" val="808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0A87A-EE2C-02CF-775B-7D68995A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政策及資源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071913E-8601-C28F-40B9-D1B34994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85B097-5C05-E7BB-93E8-6D08DD9FFF61}"/>
              </a:ext>
            </a:extLst>
          </p:cNvPr>
          <p:cNvSpPr txBox="1"/>
          <p:nvPr/>
        </p:nvSpPr>
        <p:spPr>
          <a:xfrm>
            <a:off x="838200" y="1273215"/>
            <a:ext cx="18582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政策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整體策略規劃</a:t>
            </a:r>
            <a:endParaRPr lang="en-US" altLang="zh-TW">
              <a:highlight>
                <a:srgbClr val="FFFF00"/>
              </a:highligh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3AF4ED2-77FC-249C-CB58-C3460CDC647F}"/>
              </a:ext>
            </a:extLst>
          </p:cNvPr>
          <p:cNvSpPr txBox="1"/>
          <p:nvPr/>
        </p:nvSpPr>
        <p:spPr>
          <a:xfrm>
            <a:off x="5965785" y="1273215"/>
            <a:ext cx="46787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資源</a:t>
            </a:r>
            <a:r>
              <a:rPr lang="zh-TW" altLang="en-US"/>
              <a:t>：</a:t>
            </a:r>
            <a:r>
              <a:rPr lang="zh-TW" altLang="en-US">
                <a:hlinkClick r:id="rId3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美國基礎設施投資和就業法 </a:t>
            </a:r>
            <a:r>
              <a:rPr lang="en-US" altLang="zh-TW">
                <a:highlight>
                  <a:srgbClr val="FFFF00"/>
                </a:highlight>
              </a:rPr>
              <a:t>(IIJA)</a:t>
            </a:r>
            <a:r>
              <a:rPr lang="zh-TW" altLang="en-US">
                <a:highlight>
                  <a:srgbClr val="FFFF00"/>
                </a:highlight>
              </a:rPr>
              <a:t>資源分配</a:t>
            </a:r>
            <a:endParaRPr lang="en-US" altLang="zh-TW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聯網自駕經費爭取機會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美國</a:t>
            </a:r>
            <a:r>
              <a:rPr lang="en-US" altLang="zh-TW"/>
              <a:t>ROUTES</a:t>
            </a:r>
            <a:r>
              <a:rPr lang="zh-TW" altLang="en-US"/>
              <a:t>各項計畫內容及經費概況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00D5F19-3044-4153-29CF-50BDC7F2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24" y="2056772"/>
            <a:ext cx="4405760" cy="443610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0EA023-FFF8-2CB4-7023-187F49756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785" y="2722592"/>
            <a:ext cx="5643623" cy="27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8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A03EC-BA2D-FAD3-8DC5-8EB26851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美國基礎設施投資和就業法 </a:t>
            </a:r>
            <a:r>
              <a:rPr lang="en-US" altLang="zh-TW"/>
              <a:t>(IIJA)</a:t>
            </a:r>
            <a:r>
              <a:rPr lang="zh-TW" altLang="en-US"/>
              <a:t>資源分配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81C3F1-8439-4052-9298-AA379762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515069-92B1-862F-0B48-E968939DF6ED}"/>
              </a:ext>
            </a:extLst>
          </p:cNvPr>
          <p:cNvSpPr/>
          <p:nvPr/>
        </p:nvSpPr>
        <p:spPr>
          <a:xfrm>
            <a:off x="838199" y="1141191"/>
            <a:ext cx="4926979" cy="4303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基礎設施投資和就業法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(IIJA)</a:t>
            </a:r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78B828-20B5-33B5-73D0-279BF4B82CD5}"/>
              </a:ext>
            </a:extLst>
          </p:cNvPr>
          <p:cNvSpPr txBox="1"/>
          <p:nvPr/>
        </p:nvSpPr>
        <p:spPr>
          <a:xfrm>
            <a:off x="838200" y="1584020"/>
            <a:ext cx="4926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2021.11.15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生效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提供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1.2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兆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美元予運輸及基礎設施利用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5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千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5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百億投入新計畫，其餘撥給延續型計畫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運輸經費主要投入橋梁、道路等基礎設施興建與維護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/>
                <a:cs typeface="Arial" panose="020B0604020202020204" pitchFamily="34" charset="0"/>
              </a:rPr>
              <a:t>基礎設施包括：能源及電力、寬頻網路、水利相關、環境相關</a:t>
            </a:r>
            <a:endParaRPr kumimoji="0" lang="en-US" altLang="zh-TW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/>
              <a:cs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B470424-A50B-DD0A-3F78-CBD8815B0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858380"/>
              </p:ext>
            </p:extLst>
          </p:nvPr>
        </p:nvGraphicFramePr>
        <p:xfrm>
          <a:off x="5965162" y="1141191"/>
          <a:ext cx="6063759" cy="5181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50457">
                  <a:extLst>
                    <a:ext uri="{9D8B030D-6E8A-4147-A177-3AD203B41FA5}">
                      <a16:colId xmlns:a16="http://schemas.microsoft.com/office/drawing/2014/main" val="73942621"/>
                    </a:ext>
                  </a:extLst>
                </a:gridCol>
                <a:gridCol w="1604434">
                  <a:extLst>
                    <a:ext uri="{9D8B030D-6E8A-4147-A177-3AD203B41FA5}">
                      <a16:colId xmlns:a16="http://schemas.microsoft.com/office/drawing/2014/main" val="3032979384"/>
                    </a:ext>
                  </a:extLst>
                </a:gridCol>
                <a:gridCol w="1604434">
                  <a:extLst>
                    <a:ext uri="{9D8B030D-6E8A-4147-A177-3AD203B41FA5}">
                      <a16:colId xmlns:a16="http://schemas.microsoft.com/office/drawing/2014/main" val="2855546562"/>
                    </a:ext>
                  </a:extLst>
                </a:gridCol>
                <a:gridCol w="1604434">
                  <a:extLst>
                    <a:ext uri="{9D8B030D-6E8A-4147-A177-3AD203B41FA5}">
                      <a16:colId xmlns:a16="http://schemas.microsoft.com/office/drawing/2014/main" val="3156210789"/>
                    </a:ext>
                  </a:extLst>
                </a:gridCol>
              </a:tblGrid>
              <a:tr h="815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IIJA ITS</a:t>
                      </a:r>
                    </a:p>
                    <a:p>
                      <a:pPr algn="ctr"/>
                      <a:r>
                        <a:rPr lang="zh-TW" altLang="en-US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關聯計畫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Safe Streets and Roads for All </a:t>
                      </a:r>
                    </a:p>
                    <a:p>
                      <a:pPr algn="ctr"/>
                      <a:r>
                        <a:rPr lang="en-US" altLang="zh-TW" sz="1600"/>
                        <a:t>(SS4A)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Strengthening Mobility and Revolutionizing Transportation</a:t>
                      </a:r>
                      <a:r>
                        <a:rPr lang="zh-TW" altLang="en-US" sz="1200"/>
                        <a:t> </a:t>
                      </a:r>
                      <a:r>
                        <a:rPr lang="en-US" altLang="zh-TW" sz="1600"/>
                        <a:t>(SMART)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 Advanced Transportation Technology and Innovation</a:t>
                      </a:r>
                      <a:r>
                        <a:rPr lang="zh-TW" altLang="en-US" sz="1200"/>
                        <a:t> </a:t>
                      </a:r>
                      <a:endParaRPr lang="en-US" altLang="zh-TW" sz="1200"/>
                    </a:p>
                    <a:p>
                      <a:pPr algn="ctr"/>
                      <a:r>
                        <a:rPr lang="en-US" altLang="zh-TW" sz="1600"/>
                        <a:t>(ATTAIN)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917235"/>
                  </a:ext>
                </a:extLst>
              </a:tr>
              <a:tr h="628760">
                <a:tc>
                  <a:txBody>
                    <a:bodyPr/>
                    <a:lstStyle/>
                    <a:p>
                      <a:r>
                        <a:rPr lang="zh-TW" altLang="en-US" sz="1600"/>
                        <a:t>簡介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推動交通零死亡的願景 </a:t>
                      </a:r>
                      <a:r>
                        <a:rPr lang="en-US" altLang="zh-TW" sz="1600"/>
                        <a:t>(</a:t>
                      </a:r>
                      <a:r>
                        <a:rPr lang="zh-TW" altLang="en-US" sz="1600"/>
                        <a:t>不一定結合</a:t>
                      </a:r>
                      <a:r>
                        <a:rPr lang="en-US" altLang="zh-TW" sz="1600"/>
                        <a:t>ITS)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透過智慧創新提升交通安全及效率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透過創新科技增加交通安全、效率及舒適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450752"/>
                  </a:ext>
                </a:extLst>
              </a:tr>
              <a:tr h="1373956">
                <a:tc>
                  <a:txBody>
                    <a:bodyPr/>
                    <a:lstStyle/>
                    <a:p>
                      <a:r>
                        <a:rPr lang="zh-TW" altLang="en-US" sz="1600"/>
                        <a:t>範疇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行人環境硬體提升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透過</a:t>
                      </a:r>
                      <a:r>
                        <a:rPr lang="zh-TW" altLang="en-US" sz="1600">
                          <a:solidFill>
                            <a:srgbClr val="FF0000"/>
                          </a:solidFill>
                        </a:rPr>
                        <a:t>感測器</a:t>
                      </a:r>
                      <a:r>
                        <a:rPr lang="zh-TW" altLang="en-US" sz="1600"/>
                        <a:t>蒐集與分析人車互動樣態及事故成因</a:t>
                      </a:r>
                      <a:endParaRPr lang="en-US" altLang="zh-TW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須涵蓋聯網</a:t>
                      </a:r>
                      <a:r>
                        <a:rPr lang="en-US" altLang="zh-TW" sz="1600"/>
                        <a:t>/</a:t>
                      </a:r>
                      <a:r>
                        <a:rPr lang="zh-TW" altLang="en-US" sz="1600"/>
                        <a:t>自駕車、配送</a:t>
                      </a:r>
                      <a:r>
                        <a:rPr lang="en-US" altLang="zh-TW" sz="1600"/>
                        <a:t>/</a:t>
                      </a:r>
                      <a:r>
                        <a:rPr lang="zh-TW" altLang="en-US" sz="1600"/>
                        <a:t>物流、</a:t>
                      </a:r>
                      <a:r>
                        <a:rPr lang="zh-TW" altLang="en-US" sz="1600">
                          <a:solidFill>
                            <a:srgbClr val="FF0000"/>
                          </a:solidFill>
                        </a:rPr>
                        <a:t>感測器</a:t>
                      </a:r>
                      <a:r>
                        <a:rPr lang="zh-TW" altLang="en-US" sz="1600"/>
                        <a:t>、系統整合、整合自動化、創新航空或</a:t>
                      </a:r>
                      <a:r>
                        <a:rPr lang="zh-TW" altLang="en-US" sz="1600">
                          <a:solidFill>
                            <a:srgbClr val="FF0000"/>
                          </a:solidFill>
                        </a:rPr>
                        <a:t>交通號誌</a:t>
                      </a:r>
                      <a:r>
                        <a:rPr lang="zh-TW" altLang="en-US" sz="1600"/>
                        <a:t>等</a:t>
                      </a:r>
                      <a:r>
                        <a:rPr lang="en-US" altLang="zh-TW" sz="1600"/>
                        <a:t>8</a:t>
                      </a:r>
                      <a:r>
                        <a:rPr lang="zh-TW" altLang="en-US" sz="1600"/>
                        <a:t>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>
                          <a:solidFill>
                            <a:srgbClr val="FF0000"/>
                          </a:solidFill>
                        </a:rPr>
                        <a:t>ATIS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>
                          <a:solidFill>
                            <a:srgbClr val="FF0000"/>
                          </a:solidFill>
                        </a:rPr>
                        <a:t>ATMS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緊急事件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/>
                        <a:t>ETC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/>
                        <a:t>APTS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>
                          <a:solidFill>
                            <a:srgbClr val="FF0000"/>
                          </a:solidFill>
                        </a:rPr>
                        <a:t>V2X</a:t>
                      </a:r>
                      <a:endParaRPr lang="zh-TW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16727"/>
                  </a:ext>
                </a:extLst>
              </a:tr>
              <a:tr h="628760">
                <a:tc>
                  <a:txBody>
                    <a:bodyPr/>
                    <a:lstStyle/>
                    <a:p>
                      <a:r>
                        <a:rPr lang="zh-TW" altLang="en-US" sz="1600"/>
                        <a:t>誰可以申請</a:t>
                      </a:r>
                      <a:r>
                        <a:rPr lang="en-US" altLang="zh-TW" sz="1600"/>
                        <a:t>?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Tribal Nation, MPO, County, City, Town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State, Tribal Nation, MPO, Transit Agency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/>
                        <a:t>State/Local Govt., Transit Agency, MPO, Academia</a:t>
                      </a:r>
                      <a:endParaRPr lang="zh-TW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91923"/>
                  </a:ext>
                </a:extLst>
              </a:tr>
              <a:tr h="307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/>
                        <a:t>預算 </a:t>
                      </a:r>
                      <a:r>
                        <a:rPr lang="en-US" altLang="zh-TW" sz="1600"/>
                        <a:t>(~2026)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>
                          <a:solidFill>
                            <a:srgbClr val="FF0000"/>
                          </a:solidFill>
                        </a:rPr>
                        <a:t>50</a:t>
                      </a:r>
                      <a:r>
                        <a:rPr lang="zh-TW" altLang="en-US" sz="1600">
                          <a:solidFill>
                            <a:srgbClr val="FF0000"/>
                          </a:solidFill>
                        </a:rPr>
                        <a:t>億</a:t>
                      </a:r>
                      <a:endParaRPr lang="en-US" altLang="zh-TW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/>
                        <a:t>5</a:t>
                      </a:r>
                      <a:r>
                        <a:rPr lang="zh-TW" altLang="en-US" sz="1600"/>
                        <a:t>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/>
                        <a:t>3</a:t>
                      </a:r>
                      <a:r>
                        <a:rPr lang="zh-TW" altLang="en-US" sz="1600"/>
                        <a:t>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923273"/>
                  </a:ext>
                </a:extLst>
              </a:tr>
              <a:tr h="307324">
                <a:tc>
                  <a:txBody>
                    <a:bodyPr/>
                    <a:lstStyle/>
                    <a:p>
                      <a:r>
                        <a:rPr lang="zh-TW" altLang="en-US" sz="1600"/>
                        <a:t>預算 </a:t>
                      </a:r>
                      <a:r>
                        <a:rPr lang="en-US" altLang="zh-TW" sz="1600"/>
                        <a:t>(</a:t>
                      </a:r>
                      <a:r>
                        <a:rPr lang="zh-TW" altLang="en-US" sz="1600"/>
                        <a:t>每年</a:t>
                      </a:r>
                      <a:r>
                        <a:rPr lang="en-US" altLang="zh-TW" sz="1600"/>
                        <a:t>)</a:t>
                      </a:r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/>
                        <a:t>10</a:t>
                      </a:r>
                      <a:r>
                        <a:rPr lang="zh-TW" altLang="en-US" sz="1600"/>
                        <a:t>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/>
                        <a:t>1</a:t>
                      </a:r>
                      <a:r>
                        <a:rPr lang="zh-TW" altLang="en-US" sz="1600"/>
                        <a:t>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/>
                        <a:t>6,000</a:t>
                      </a:r>
                      <a:r>
                        <a:rPr lang="zh-TW" altLang="en-US" sz="1600"/>
                        <a:t>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122053"/>
                  </a:ext>
                </a:extLst>
              </a:tr>
            </a:tbl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09BAFA5F-2E90-B46F-3808-3107204034AD}"/>
              </a:ext>
            </a:extLst>
          </p:cNvPr>
          <p:cNvGrpSpPr/>
          <p:nvPr/>
        </p:nvGrpSpPr>
        <p:grpSpPr>
          <a:xfrm>
            <a:off x="685800" y="3492501"/>
            <a:ext cx="5233861" cy="2753610"/>
            <a:chOff x="435426" y="3539424"/>
            <a:chExt cx="5660577" cy="297811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D4F4A5-0E22-5C3A-A7CC-F6823DF3F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429" y="3539424"/>
              <a:ext cx="5660574" cy="2978111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4119417-F214-C72C-0CA4-EE9A3191554E}"/>
                </a:ext>
              </a:extLst>
            </p:cNvPr>
            <p:cNvSpPr txBox="1"/>
            <p:nvPr/>
          </p:nvSpPr>
          <p:spPr>
            <a:xfrm>
              <a:off x="435426" y="3585729"/>
              <a:ext cx="2541054" cy="4327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/>
                  <a:cs typeface="Arial" panose="020B0604020202020204" pitchFamily="34" charset="0"/>
                </a:rPr>
                <a:t>運輸領域經費分配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52D1858-594A-30DE-C678-DC77B1D92A32}"/>
                </a:ext>
              </a:extLst>
            </p:cNvPr>
            <p:cNvSpPr/>
            <p:nvPr/>
          </p:nvSpPr>
          <p:spPr>
            <a:xfrm>
              <a:off x="3579685" y="3817113"/>
              <a:ext cx="1491915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E50868A-C3D6-1757-843F-7194F1D981BF}"/>
                </a:ext>
              </a:extLst>
            </p:cNvPr>
            <p:cNvSpPr/>
            <p:nvPr/>
          </p:nvSpPr>
          <p:spPr>
            <a:xfrm>
              <a:off x="3579685" y="4318887"/>
              <a:ext cx="2251130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005DE6C-F5FB-8CBA-C05E-6B2AF4578F38}"/>
                </a:ext>
              </a:extLst>
            </p:cNvPr>
            <p:cNvSpPr/>
            <p:nvPr/>
          </p:nvSpPr>
          <p:spPr>
            <a:xfrm>
              <a:off x="3579686" y="4579464"/>
              <a:ext cx="623414" cy="18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BC35487-6A5B-3E50-E6C2-F27A28324768}"/>
              </a:ext>
            </a:extLst>
          </p:cNvPr>
          <p:cNvSpPr/>
          <p:nvPr/>
        </p:nvSpPr>
        <p:spPr>
          <a:xfrm>
            <a:off x="959224" y="6400800"/>
            <a:ext cx="10488698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>
                <a:solidFill>
                  <a:schemeClr val="tx1"/>
                </a:solidFill>
              </a:rPr>
              <a:t>美國市場：</a:t>
            </a:r>
            <a:r>
              <a:rPr lang="en-US" altLang="zh-TW" b="1">
                <a:solidFill>
                  <a:schemeClr val="tx1"/>
                </a:solidFill>
              </a:rPr>
              <a:t>IIJA</a:t>
            </a:r>
            <a:r>
              <a:rPr lang="zh-TW" altLang="en-US" b="1">
                <a:solidFill>
                  <a:schemeClr val="tx1"/>
                </a:solidFill>
              </a:rPr>
              <a:t>的計畫經費用於</a:t>
            </a:r>
            <a:r>
              <a:rPr lang="en-US" altLang="zh-TW" b="1">
                <a:solidFill>
                  <a:schemeClr val="tx1"/>
                </a:solidFill>
              </a:rPr>
              <a:t>ITS</a:t>
            </a:r>
            <a:r>
              <a:rPr lang="zh-TW" altLang="en-US" b="1">
                <a:solidFill>
                  <a:schemeClr val="tx1"/>
                </a:solidFill>
              </a:rPr>
              <a:t>以達成安全、效率及舒適為目的，感測器的應用為重心之一</a:t>
            </a:r>
          </a:p>
        </p:txBody>
      </p:sp>
    </p:spTree>
    <p:extLst>
      <p:ext uri="{BB962C8B-B14F-4D97-AF65-F5344CB8AC3E}">
        <p14:creationId xmlns:p14="http://schemas.microsoft.com/office/powerpoint/2010/main" val="406410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9DCE5-5922-1ACE-86A2-6149B011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使用者態度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F14F80-1C45-2D24-6C36-DDFBC3CA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D1F03A-84F3-9443-B22D-155C7A7D29D4}"/>
              </a:ext>
            </a:extLst>
          </p:cNvPr>
          <p:cNvSpPr txBox="1"/>
          <p:nvPr/>
        </p:nvSpPr>
        <p:spPr>
          <a:xfrm>
            <a:off x="838200" y="1273215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/>
              <a:t>車聯網 </a:t>
            </a:r>
            <a:r>
              <a:rPr lang="en-US" altLang="zh-TW" sz="2400" b="1"/>
              <a:t>&amp; </a:t>
            </a:r>
            <a:r>
              <a:rPr lang="zh-TW" altLang="en-US" sz="2400" b="1"/>
              <a:t>自駕車</a:t>
            </a:r>
            <a:r>
              <a:rPr lang="zh-TW" altLang="en-US"/>
              <a:t>：</a:t>
            </a:r>
            <a:r>
              <a:rPr lang="zh-TW" altLang="en-US">
                <a:hlinkClick r:id="rId2"/>
              </a:rPr>
              <a:t>連結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>
                <a:highlight>
                  <a:srgbClr val="FFFF00"/>
                </a:highlight>
              </a:rPr>
              <a:t>使用者接受度調查 </a:t>
            </a:r>
            <a:endParaRPr lang="en-US" altLang="zh-TW">
              <a:highlight>
                <a:srgbClr val="FFFF00"/>
              </a:highlight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028F008-DEF5-0728-2836-27CDFEE8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39" y="2409676"/>
            <a:ext cx="6239746" cy="39186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C25819-D01A-6612-5213-C814CADD9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64" y="1006353"/>
            <a:ext cx="6239746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16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自訂 20">
      <a:dk1>
        <a:sysClr val="windowText" lastClr="000000"/>
      </a:dk1>
      <a:lt1>
        <a:sysClr val="window" lastClr="FFFFFF"/>
      </a:lt1>
      <a:dk2>
        <a:srgbClr val="39302A"/>
      </a:dk2>
      <a:lt2>
        <a:srgbClr val="95979B"/>
      </a:lt2>
      <a:accent1>
        <a:srgbClr val="F39800"/>
      </a:accent1>
      <a:accent2>
        <a:srgbClr val="EC7016"/>
      </a:accent2>
      <a:accent3>
        <a:srgbClr val="E64823"/>
      </a:accent3>
      <a:accent4>
        <a:srgbClr val="807BB8"/>
      </a:accent4>
      <a:accent5>
        <a:srgbClr val="7AC8CB"/>
      </a:accent5>
      <a:accent6>
        <a:srgbClr val="FFF368"/>
      </a:accent6>
      <a:hlink>
        <a:srgbClr val="2998E3"/>
      </a:hlink>
      <a:folHlink>
        <a:srgbClr val="7F723D"/>
      </a:folHlink>
    </a:clrScheme>
    <a:fontScheme name="LEOTEK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2680</Words>
  <Application>Microsoft Office PowerPoint</Application>
  <PresentationFormat>寬螢幕</PresentationFormat>
  <Paragraphs>495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微軟正黑體</vt:lpstr>
      <vt:lpstr>微軟正黑體</vt:lpstr>
      <vt:lpstr>Aptos</vt:lpstr>
      <vt:lpstr>Arial</vt:lpstr>
      <vt:lpstr>Calibri</vt:lpstr>
      <vt:lpstr>Calibri Light</vt:lpstr>
      <vt:lpstr>Wingdings</vt:lpstr>
      <vt:lpstr>1_Office Theme</vt:lpstr>
      <vt:lpstr>ITS Information Gathering &amp; Product Development </vt:lpstr>
      <vt:lpstr>PowerPoint 簡報</vt:lpstr>
      <vt:lpstr>PowerPoint 簡報</vt:lpstr>
      <vt:lpstr>趨勢及願景 政策及資源 使用者態度 </vt:lpstr>
      <vt:lpstr>趨勢及願景</vt:lpstr>
      <vt:lpstr>ITS Market Potential – Literature Review</vt:lpstr>
      <vt:lpstr>政策及資源</vt:lpstr>
      <vt:lpstr>美國基礎設施投資和就業法 (IIJA)資源分配</vt:lpstr>
      <vt:lpstr>使用者態度</vt:lpstr>
      <vt:lpstr>路口安全 路口效率 流量計算 科技執法 車聯網 &amp; 自駕車 </vt:lpstr>
      <vt:lpstr>路口安全</vt:lpstr>
      <vt:lpstr>路口安全案例</vt:lpstr>
      <vt:lpstr>路口效率</vt:lpstr>
      <vt:lpstr>流量計算</vt:lpstr>
      <vt:lpstr>科技執法</vt:lpstr>
      <vt:lpstr>車聯網 &amp; 自駕車</vt:lpstr>
      <vt:lpstr>車聯網 &amp; 自駕車案例</vt:lpstr>
      <vt:lpstr>規範及標準 官方指引</vt:lpstr>
      <vt:lpstr>規範及標準</vt:lpstr>
      <vt:lpstr>官方指引</vt:lpstr>
      <vt:lpstr>規劃顧問 系統整合 軟硬體</vt:lpstr>
      <vt:lpstr>規劃顧問</vt:lpstr>
      <vt:lpstr>系統整合</vt:lpstr>
      <vt:lpstr>軟硬體</vt:lpstr>
      <vt:lpstr>總覽 規劃 &amp; 設計 軟硬體技術規格 成本 &amp; 費用 </vt:lpstr>
      <vt:lpstr>Overview</vt:lpstr>
      <vt:lpstr>規劃 &amp; 設計</vt:lpstr>
      <vt:lpstr>廠商訪談</vt:lpstr>
      <vt:lpstr>訪談成果</vt:lpstr>
      <vt:lpstr>軟硬體技術規格</vt:lpstr>
      <vt:lpstr>成本 &amp; 費用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非號誌路口</dc:title>
  <dc:creator>Allen Hsu</dc:creator>
  <cp:lastModifiedBy>Allen Hsu</cp:lastModifiedBy>
  <cp:revision>2</cp:revision>
  <dcterms:created xsi:type="dcterms:W3CDTF">2024-05-16T02:08:11Z</dcterms:created>
  <dcterms:modified xsi:type="dcterms:W3CDTF">2024-06-18T01:08:38Z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0e0e53c-4d26-49e4-ad77-afdf409a8d28_Enabled">
    <vt:lpwstr>true</vt:lpwstr>
  </property>
  <property fmtid="{D5CDD505-2E9C-101B-9397-08002B2CF9AE}" pid="3" name="MSIP_Label_50e0e53c-4d26-49e4-ad77-afdf409a8d28_SetDate">
    <vt:lpwstr>2024-06-18T01:08:34Z</vt:lpwstr>
  </property>
  <property fmtid="{D5CDD505-2E9C-101B-9397-08002B2CF9AE}" pid="4" name="MSIP_Label_50e0e53c-4d26-49e4-ad77-afdf409a8d28_Method">
    <vt:lpwstr>Privileged</vt:lpwstr>
  </property>
  <property fmtid="{D5CDD505-2E9C-101B-9397-08002B2CF9AE}" pid="5" name="MSIP_Label_50e0e53c-4d26-49e4-ad77-afdf409a8d28_Name">
    <vt:lpwstr>50e0e53c-4d26-49e4-ad77-afdf409a8d28</vt:lpwstr>
  </property>
  <property fmtid="{D5CDD505-2E9C-101B-9397-08002B2CF9AE}" pid="6" name="MSIP_Label_50e0e53c-4d26-49e4-ad77-afdf409a8d28_SiteId">
    <vt:lpwstr>5a7a259b-6730-404b-bc25-5c6c773229ca</vt:lpwstr>
  </property>
  <property fmtid="{D5CDD505-2E9C-101B-9397-08002B2CF9AE}" pid="7" name="MSIP_Label_50e0e53c-4d26-49e4-ad77-afdf409a8d28_ActionId">
    <vt:lpwstr>3c8f61af-19e0-4ef3-907f-6c4e12a045ce</vt:lpwstr>
  </property>
  <property fmtid="{D5CDD505-2E9C-101B-9397-08002B2CF9AE}" pid="8" name="MSIP_Label_50e0e53c-4d26-49e4-ad77-afdf409a8d28_ContentBits">
    <vt:lpwstr>0</vt:lpwstr>
  </property>
</Properties>
</file>